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306" r:id="rId6"/>
    <p:sldId id="307" r:id="rId7"/>
    <p:sldId id="260" r:id="rId8"/>
    <p:sldId id="261" r:id="rId9"/>
    <p:sldId id="262" r:id="rId10"/>
    <p:sldId id="263" r:id="rId11"/>
    <p:sldId id="267" r:id="rId12"/>
    <p:sldId id="264" r:id="rId13"/>
    <p:sldId id="266" r:id="rId14"/>
    <p:sldId id="268" r:id="rId15"/>
    <p:sldId id="269" r:id="rId16"/>
    <p:sldId id="270" r:id="rId17"/>
    <p:sldId id="271" r:id="rId18"/>
    <p:sldId id="272" r:id="rId19"/>
    <p:sldId id="273" r:id="rId20"/>
    <p:sldId id="275" r:id="rId21"/>
    <p:sldId id="276" r:id="rId22"/>
    <p:sldId id="274"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5" r:id="rId40"/>
    <p:sldId id="296" r:id="rId41"/>
    <p:sldId id="293" r:id="rId42"/>
    <p:sldId id="294" r:id="rId43"/>
    <p:sldId id="297" r:id="rId44"/>
    <p:sldId id="298" r:id="rId45"/>
    <p:sldId id="299" r:id="rId46"/>
    <p:sldId id="300" r:id="rId47"/>
    <p:sldId id="301" r:id="rId48"/>
    <p:sldId id="302" r:id="rId49"/>
    <p:sldId id="303" r:id="rId50"/>
    <p:sldId id="305" r:id="rId51"/>
    <p:sldId id="30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A470F5-3217-44CF-92B9-55A5B695B677}"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3533-2ED8-4D50-95BD-472890744408}" type="slidenum">
              <a:rPr lang="en-US" smtClean="0"/>
              <a:t>‹#›</a:t>
            </a:fld>
            <a:endParaRPr lang="en-US"/>
          </a:p>
        </p:txBody>
      </p:sp>
    </p:spTree>
    <p:extLst>
      <p:ext uri="{BB962C8B-B14F-4D97-AF65-F5344CB8AC3E}">
        <p14:creationId xmlns:p14="http://schemas.microsoft.com/office/powerpoint/2010/main" val="278506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470F5-3217-44CF-92B9-55A5B695B677}"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3533-2ED8-4D50-95BD-472890744408}" type="slidenum">
              <a:rPr lang="en-US" smtClean="0"/>
              <a:t>‹#›</a:t>
            </a:fld>
            <a:endParaRPr lang="en-US"/>
          </a:p>
        </p:txBody>
      </p:sp>
    </p:spTree>
    <p:extLst>
      <p:ext uri="{BB962C8B-B14F-4D97-AF65-F5344CB8AC3E}">
        <p14:creationId xmlns:p14="http://schemas.microsoft.com/office/powerpoint/2010/main" val="286675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470F5-3217-44CF-92B9-55A5B695B677}"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3533-2ED8-4D50-95BD-472890744408}" type="slidenum">
              <a:rPr lang="en-US" smtClean="0"/>
              <a:t>‹#›</a:t>
            </a:fld>
            <a:endParaRPr lang="en-US"/>
          </a:p>
        </p:txBody>
      </p:sp>
    </p:spTree>
    <p:extLst>
      <p:ext uri="{BB962C8B-B14F-4D97-AF65-F5344CB8AC3E}">
        <p14:creationId xmlns:p14="http://schemas.microsoft.com/office/powerpoint/2010/main" val="56147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470F5-3217-44CF-92B9-55A5B695B677}"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3533-2ED8-4D50-95BD-472890744408}" type="slidenum">
              <a:rPr lang="en-US" smtClean="0"/>
              <a:t>‹#›</a:t>
            </a:fld>
            <a:endParaRPr lang="en-US"/>
          </a:p>
        </p:txBody>
      </p:sp>
    </p:spTree>
    <p:extLst>
      <p:ext uri="{BB962C8B-B14F-4D97-AF65-F5344CB8AC3E}">
        <p14:creationId xmlns:p14="http://schemas.microsoft.com/office/powerpoint/2010/main" val="7708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A470F5-3217-44CF-92B9-55A5B695B677}"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3533-2ED8-4D50-95BD-472890744408}" type="slidenum">
              <a:rPr lang="en-US" smtClean="0"/>
              <a:t>‹#›</a:t>
            </a:fld>
            <a:endParaRPr lang="en-US"/>
          </a:p>
        </p:txBody>
      </p:sp>
    </p:spTree>
    <p:extLst>
      <p:ext uri="{BB962C8B-B14F-4D97-AF65-F5344CB8AC3E}">
        <p14:creationId xmlns:p14="http://schemas.microsoft.com/office/powerpoint/2010/main" val="151011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A470F5-3217-44CF-92B9-55A5B695B677}" type="datetimeFigureOut">
              <a:rPr lang="en-US" smtClean="0"/>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73533-2ED8-4D50-95BD-472890744408}" type="slidenum">
              <a:rPr lang="en-US" smtClean="0"/>
              <a:t>‹#›</a:t>
            </a:fld>
            <a:endParaRPr lang="en-US"/>
          </a:p>
        </p:txBody>
      </p:sp>
    </p:spTree>
    <p:extLst>
      <p:ext uri="{BB962C8B-B14F-4D97-AF65-F5344CB8AC3E}">
        <p14:creationId xmlns:p14="http://schemas.microsoft.com/office/powerpoint/2010/main" val="194017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A470F5-3217-44CF-92B9-55A5B695B677}" type="datetimeFigureOut">
              <a:rPr lang="en-US" smtClean="0"/>
              <a:t>7/22/2023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73533-2ED8-4D50-95BD-472890744408}" type="slidenum">
              <a:rPr lang="en-US" smtClean="0"/>
              <a:t>‹#›</a:t>
            </a:fld>
            <a:endParaRPr lang="en-US"/>
          </a:p>
        </p:txBody>
      </p:sp>
    </p:spTree>
    <p:extLst>
      <p:ext uri="{BB962C8B-B14F-4D97-AF65-F5344CB8AC3E}">
        <p14:creationId xmlns:p14="http://schemas.microsoft.com/office/powerpoint/2010/main" val="117784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A470F5-3217-44CF-92B9-55A5B695B677}" type="datetimeFigureOut">
              <a:rPr lang="en-US" smtClean="0"/>
              <a:t>7/22/2023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73533-2ED8-4D50-95BD-472890744408}" type="slidenum">
              <a:rPr lang="en-US" smtClean="0"/>
              <a:t>‹#›</a:t>
            </a:fld>
            <a:endParaRPr lang="en-US"/>
          </a:p>
        </p:txBody>
      </p:sp>
    </p:spTree>
    <p:extLst>
      <p:ext uri="{BB962C8B-B14F-4D97-AF65-F5344CB8AC3E}">
        <p14:creationId xmlns:p14="http://schemas.microsoft.com/office/powerpoint/2010/main" val="137557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470F5-3217-44CF-92B9-55A5B695B677}" type="datetimeFigureOut">
              <a:rPr lang="en-US" smtClean="0"/>
              <a:t>7/22/2023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73533-2ED8-4D50-95BD-472890744408}" type="slidenum">
              <a:rPr lang="en-US" smtClean="0"/>
              <a:t>‹#›</a:t>
            </a:fld>
            <a:endParaRPr lang="en-US"/>
          </a:p>
        </p:txBody>
      </p:sp>
    </p:spTree>
    <p:extLst>
      <p:ext uri="{BB962C8B-B14F-4D97-AF65-F5344CB8AC3E}">
        <p14:creationId xmlns:p14="http://schemas.microsoft.com/office/powerpoint/2010/main" val="1925877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470F5-3217-44CF-92B9-55A5B695B677}" type="datetimeFigureOut">
              <a:rPr lang="en-US" smtClean="0"/>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73533-2ED8-4D50-95BD-472890744408}" type="slidenum">
              <a:rPr lang="en-US" smtClean="0"/>
              <a:t>‹#›</a:t>
            </a:fld>
            <a:endParaRPr lang="en-US"/>
          </a:p>
        </p:txBody>
      </p:sp>
    </p:spTree>
    <p:extLst>
      <p:ext uri="{BB962C8B-B14F-4D97-AF65-F5344CB8AC3E}">
        <p14:creationId xmlns:p14="http://schemas.microsoft.com/office/powerpoint/2010/main" val="271113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470F5-3217-44CF-92B9-55A5B695B677}" type="datetimeFigureOut">
              <a:rPr lang="en-US" smtClean="0"/>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73533-2ED8-4D50-95BD-472890744408}" type="slidenum">
              <a:rPr lang="en-US" smtClean="0"/>
              <a:t>‹#›</a:t>
            </a:fld>
            <a:endParaRPr lang="en-US"/>
          </a:p>
        </p:txBody>
      </p:sp>
    </p:spTree>
    <p:extLst>
      <p:ext uri="{BB962C8B-B14F-4D97-AF65-F5344CB8AC3E}">
        <p14:creationId xmlns:p14="http://schemas.microsoft.com/office/powerpoint/2010/main" val="100372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470F5-3217-44CF-92B9-55A5B695B677}" type="datetimeFigureOut">
              <a:rPr lang="en-US" smtClean="0"/>
              <a:t>7/22/2023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73533-2ED8-4D50-95BD-472890744408}" type="slidenum">
              <a:rPr lang="en-US" smtClean="0"/>
              <a:t>‹#›</a:t>
            </a:fld>
            <a:endParaRPr lang="en-US"/>
          </a:p>
        </p:txBody>
      </p:sp>
    </p:spTree>
    <p:extLst>
      <p:ext uri="{BB962C8B-B14F-4D97-AF65-F5344CB8AC3E}">
        <p14:creationId xmlns:p14="http://schemas.microsoft.com/office/powerpoint/2010/main" val="2678614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Word_Document1.docx"/></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package" Target="../embeddings/Microsoft_Word_Document2.docx"/></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package" Target="../embeddings/Microsoft_Word_Document3.docx"/></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b="1" dirty="0" smtClean="0"/>
              <a:t>Kehinde Ogunmola, PhD</a:t>
            </a:r>
          </a:p>
          <a:p>
            <a:endParaRPr lang="en-US" b="1" dirty="0"/>
          </a:p>
          <a:p>
            <a:endParaRPr lang="en-US" b="1" dirty="0" smtClean="0"/>
          </a:p>
          <a:p>
            <a:r>
              <a:rPr lang="en-US" b="1" dirty="0" smtClean="0"/>
              <a:t>NCRS CONSULT</a:t>
            </a:r>
            <a:endParaRPr lang="en-US" b="1" dirty="0"/>
          </a:p>
        </p:txBody>
      </p:sp>
      <p:sp>
        <p:nvSpPr>
          <p:cNvPr id="5" name="Rectangle 4"/>
          <p:cNvSpPr/>
          <p:nvPr/>
        </p:nvSpPr>
        <p:spPr>
          <a:xfrm>
            <a:off x="643944" y="261085"/>
            <a:ext cx="11256135" cy="1754326"/>
          </a:xfrm>
          <a:prstGeom prst="rect">
            <a:avLst/>
          </a:prstGeom>
        </p:spPr>
        <p:txBody>
          <a:bodyPr wrap="square">
            <a:spAutoFit/>
          </a:bodyPr>
          <a:lstStyle/>
          <a:p>
            <a:pPr algn="ctr">
              <a:lnSpc>
                <a:spcPct val="150000"/>
              </a:lnSpc>
              <a:spcAft>
                <a:spcPts val="1000"/>
              </a:spcAft>
            </a:pPr>
            <a:r>
              <a:rPr lang="en-US" sz="3600" b="1" dirty="0" smtClean="0">
                <a:effectLst/>
                <a:latin typeface="Calibri" panose="020F0502020204030204" pitchFamily="34" charset="0"/>
                <a:ea typeface="Calibri" panose="020F0502020204030204" pitchFamily="34" charset="0"/>
                <a:cs typeface="Times New Roman" panose="02020603050405020304" pitchFamily="18" charset="0"/>
              </a:rPr>
              <a:t>DEVELOPMENT OF AN INTEGRATED CATCHMENT MANAGEMENT PLAN FOR </a:t>
            </a:r>
            <a:r>
              <a:rPr lang="en-US" sz="3600" b="1" dirty="0" err="1" smtClean="0">
                <a:effectLst/>
                <a:latin typeface="Calibri" panose="020F0502020204030204" pitchFamily="34" charset="0"/>
                <a:ea typeface="Calibri" panose="020F0502020204030204" pitchFamily="34" charset="0"/>
                <a:cs typeface="Times New Roman" panose="02020603050405020304" pitchFamily="18" charset="0"/>
              </a:rPr>
              <a:t>Pyeng</a:t>
            </a:r>
            <a:r>
              <a:rPr lang="en-US" sz="3600" b="1" dirty="0" smtClean="0">
                <a:effectLst/>
                <a:latin typeface="Calibri" panose="020F0502020204030204" pitchFamily="34" charset="0"/>
                <a:ea typeface="Calibri" panose="020F0502020204030204" pitchFamily="34" charset="0"/>
                <a:cs typeface="Times New Roman" panose="02020603050405020304" pitchFamily="18" charset="0"/>
              </a:rPr>
              <a:t>, PLATEAU STATE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036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43189"/>
          </a:xfrm>
        </p:spPr>
        <p:txBody>
          <a:bodyPr>
            <a:normAutofit/>
          </a:bodyPr>
          <a:lstStyle/>
          <a:p>
            <a:pPr algn="ctr"/>
            <a:r>
              <a:rPr lang="en-US" sz="3600" b="1" dirty="0"/>
              <a:t>Description of the catchment</a:t>
            </a:r>
          </a:p>
        </p:txBody>
      </p:sp>
      <p:sp>
        <p:nvSpPr>
          <p:cNvPr id="3" name="Content Placeholder 2"/>
          <p:cNvSpPr>
            <a:spLocks noGrp="1"/>
          </p:cNvSpPr>
          <p:nvPr>
            <p:ph idx="1"/>
          </p:nvPr>
        </p:nvSpPr>
        <p:spPr>
          <a:xfrm>
            <a:off x="838200" y="821073"/>
            <a:ext cx="10515600" cy="775907"/>
          </a:xfrm>
        </p:spPr>
        <p:txBody>
          <a:bodyPr>
            <a:normAutofit fontScale="92500"/>
          </a:bodyPr>
          <a:lstStyle/>
          <a:p>
            <a:pPr marL="0" indent="0">
              <a:buNone/>
            </a:pPr>
            <a:r>
              <a:rPr lang="en-GB" sz="2000" dirty="0"/>
              <a:t>The catchment is an urban catchment. It is bounded by the following </a:t>
            </a:r>
            <a:r>
              <a:rPr lang="en-GB" sz="2000" dirty="0" smtClean="0"/>
              <a:t>coordinates with </a:t>
            </a:r>
            <a:r>
              <a:rPr lang="en-GB" sz="2000" dirty="0"/>
              <a:t>a perimeter of about 60 km and an area of about 7044 Hectares (fig 2</a:t>
            </a:r>
            <a:r>
              <a:rPr lang="en-GB" sz="2000" dirty="0" smtClean="0"/>
              <a:t>). </a:t>
            </a:r>
            <a:r>
              <a:rPr lang="en-GB" sz="2000" dirty="0"/>
              <a:t>It is located in Jos South LGA of Plateau State</a:t>
            </a:r>
            <a:r>
              <a:rPr lang="en-GB" dirty="0"/>
              <a:t>.</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603" r="19357" b="2282"/>
          <a:stretch/>
        </p:blipFill>
        <p:spPr bwMode="auto">
          <a:xfrm>
            <a:off x="632138" y="1596980"/>
            <a:ext cx="4957293" cy="4748414"/>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19035" y="6345527"/>
            <a:ext cx="4971297" cy="369332"/>
          </a:xfrm>
          <a:prstGeom prst="rect">
            <a:avLst/>
          </a:prstGeom>
        </p:spPr>
        <p:txBody>
          <a:bodyPr wrap="none">
            <a:spAutoFit/>
          </a:bodyPr>
          <a:lstStyle/>
          <a:p>
            <a:r>
              <a:rPr lang="en-US" dirty="0" smtClean="0"/>
              <a:t>Figure 2. Topographic map of the </a:t>
            </a:r>
            <a:r>
              <a:rPr lang="en-US" dirty="0" err="1" smtClean="0"/>
              <a:t>Pyeng</a:t>
            </a:r>
            <a:r>
              <a:rPr lang="en-US" dirty="0" smtClean="0"/>
              <a:t> Catchment</a:t>
            </a:r>
            <a:endParaRPr lang="en-US" dirty="0"/>
          </a:p>
        </p:txBody>
      </p:sp>
      <p:pic>
        <p:nvPicPr>
          <p:cNvPr id="6" name="Picture 5"/>
          <p:cNvPicPr>
            <a:picLocks noChangeAspect="1"/>
          </p:cNvPicPr>
          <p:nvPr/>
        </p:nvPicPr>
        <p:blipFill>
          <a:blip r:embed="rId3"/>
          <a:stretch>
            <a:fillRect/>
          </a:stretch>
        </p:blipFill>
        <p:spPr>
          <a:xfrm>
            <a:off x="6308594" y="1524458"/>
            <a:ext cx="4984947" cy="4820936"/>
          </a:xfrm>
          <a:prstGeom prst="rect">
            <a:avLst/>
          </a:prstGeom>
        </p:spPr>
      </p:pic>
      <p:sp>
        <p:nvSpPr>
          <p:cNvPr id="7" name="Rectangle 6"/>
          <p:cNvSpPr/>
          <p:nvPr/>
        </p:nvSpPr>
        <p:spPr>
          <a:xfrm>
            <a:off x="6209032" y="6345394"/>
            <a:ext cx="4582986" cy="369332"/>
          </a:xfrm>
          <a:prstGeom prst="rect">
            <a:avLst/>
          </a:prstGeom>
        </p:spPr>
        <p:txBody>
          <a:bodyPr wrap="none">
            <a:spAutoFit/>
          </a:bodyPr>
          <a:lstStyle/>
          <a:p>
            <a:r>
              <a:rPr lang="en-US" dirty="0" smtClean="0"/>
              <a:t>Figure 3. Sub-divisions of the </a:t>
            </a:r>
            <a:r>
              <a:rPr lang="en-US" dirty="0" err="1" smtClean="0"/>
              <a:t>Pyeng</a:t>
            </a:r>
            <a:r>
              <a:rPr lang="en-US" dirty="0" smtClean="0"/>
              <a:t> Catchment</a:t>
            </a:r>
            <a:endParaRPr lang="en-US" dirty="0"/>
          </a:p>
        </p:txBody>
      </p:sp>
    </p:spTree>
    <p:extLst>
      <p:ext uri="{BB962C8B-B14F-4D97-AF65-F5344CB8AC3E}">
        <p14:creationId xmlns:p14="http://schemas.microsoft.com/office/powerpoint/2010/main" val="262042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35617" y="705943"/>
            <a:ext cx="9131121" cy="5463037"/>
            <a:chOff x="0" y="66675"/>
            <a:chExt cx="6105525" cy="361950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037" t="13208" r="4306" b="8805"/>
            <a:stretch/>
          </p:blipFill>
          <p:spPr bwMode="auto">
            <a:xfrm>
              <a:off x="0" y="476250"/>
              <a:ext cx="6105525" cy="3209925"/>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2219325" y="342900"/>
              <a:ext cx="1133475" cy="2143125"/>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9" name="Straight Arrow Connector 8"/>
            <p:cNvCxnSpPr/>
            <p:nvPr/>
          </p:nvCxnSpPr>
          <p:spPr>
            <a:xfrm flipH="1">
              <a:off x="2743200" y="533400"/>
              <a:ext cx="1590675" cy="203835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0" name="Straight Arrow Connector 9"/>
            <p:cNvCxnSpPr/>
            <p:nvPr/>
          </p:nvCxnSpPr>
          <p:spPr>
            <a:xfrm>
              <a:off x="4400550" y="533400"/>
              <a:ext cx="47625" cy="1276350"/>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11" name="Text Box 2"/>
            <p:cNvSpPr txBox="1">
              <a:spLocks noChangeArrowheads="1"/>
            </p:cNvSpPr>
            <p:nvPr/>
          </p:nvSpPr>
          <p:spPr bwMode="auto">
            <a:xfrm>
              <a:off x="4133850" y="257175"/>
              <a:ext cx="457200"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Hills</a:t>
              </a:r>
            </a:p>
          </p:txBody>
        </p:sp>
        <p:sp>
          <p:nvSpPr>
            <p:cNvPr id="13" name="Text Box 2"/>
            <p:cNvSpPr txBox="1">
              <a:spLocks noChangeArrowheads="1"/>
            </p:cNvSpPr>
            <p:nvPr/>
          </p:nvSpPr>
          <p:spPr bwMode="auto">
            <a:xfrm>
              <a:off x="2847975" y="66675"/>
              <a:ext cx="962025"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River Kaduna</a:t>
              </a:r>
            </a:p>
          </p:txBody>
        </p:sp>
      </p:grpSp>
      <p:sp>
        <p:nvSpPr>
          <p:cNvPr id="14" name="Rectangle 13"/>
          <p:cNvSpPr/>
          <p:nvPr/>
        </p:nvSpPr>
        <p:spPr>
          <a:xfrm>
            <a:off x="7117494" y="5349018"/>
            <a:ext cx="4104136" cy="369332"/>
          </a:xfrm>
          <a:prstGeom prst="rect">
            <a:avLst/>
          </a:prstGeom>
        </p:spPr>
        <p:txBody>
          <a:bodyPr wrap="none">
            <a:spAutoFit/>
          </a:bodyPr>
          <a:lstStyle/>
          <a:p>
            <a:pPr algn="ctr">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Figure 4</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3D view of the </a:t>
            </a:r>
            <a:r>
              <a:rPr lang="en-US" dirty="0" err="1" smtClean="0">
                <a:latin typeface="Calibri" panose="020F0502020204030204" pitchFamily="34" charset="0"/>
                <a:ea typeface="Calibri" panose="020F0502020204030204" pitchFamily="34" charset="0"/>
                <a:cs typeface="Times New Roman" panose="02020603050405020304" pitchFamily="18" charset="0"/>
              </a:rPr>
              <a:t>Pyeng</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Catchment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6554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0"/>
            <a:ext cx="10515600" cy="974277"/>
          </a:xfrm>
        </p:spPr>
        <p:txBody>
          <a:bodyPr/>
          <a:lstStyle/>
          <a:p>
            <a:pPr algn="ctr"/>
            <a:r>
              <a:rPr lang="en-US" b="1" dirty="0"/>
              <a:t>Hydrology</a:t>
            </a:r>
          </a:p>
        </p:txBody>
      </p:sp>
      <p:sp>
        <p:nvSpPr>
          <p:cNvPr id="3" name="Content Placeholder 2"/>
          <p:cNvSpPr>
            <a:spLocks noGrp="1"/>
          </p:cNvSpPr>
          <p:nvPr>
            <p:ph idx="1"/>
          </p:nvPr>
        </p:nvSpPr>
        <p:spPr>
          <a:xfrm>
            <a:off x="6181859" y="904114"/>
            <a:ext cx="5743977" cy="3320156"/>
          </a:xfrm>
        </p:spPr>
        <p:txBody>
          <a:bodyPr>
            <a:normAutofit/>
          </a:bodyPr>
          <a:lstStyle/>
          <a:p>
            <a:pPr marL="0" indent="0" algn="just">
              <a:buNone/>
            </a:pPr>
            <a:r>
              <a:rPr lang="en-US" sz="2400" dirty="0"/>
              <a:t>Plateau State falls within four (4) Hydrological areas namely HA-8: Chad Basin., HA-4: Lower Benue, HA-2: Niger Central and HA-3: Upper Benue. </a:t>
            </a:r>
            <a:r>
              <a:rPr lang="en-US" sz="2400" dirty="0" err="1" smtClean="0"/>
              <a:t>Pyeng</a:t>
            </a:r>
            <a:r>
              <a:rPr lang="en-US" sz="2400" dirty="0" smtClean="0"/>
              <a:t> </a:t>
            </a:r>
            <a:r>
              <a:rPr lang="en-US" sz="2400" dirty="0"/>
              <a:t>Catchment falls within HA-3: Upper Benue and HA-2: Niger Central Hydrological areas (fig 5).</a:t>
            </a:r>
          </a:p>
          <a:p>
            <a:pPr marL="0" indent="0">
              <a:buNone/>
            </a:pP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b="27681"/>
          <a:stretch/>
        </p:blipFill>
        <p:spPr bwMode="auto">
          <a:xfrm>
            <a:off x="240405" y="665412"/>
            <a:ext cx="5851301" cy="556027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15910" y="6225690"/>
            <a:ext cx="6605051" cy="646331"/>
          </a:xfrm>
          <a:prstGeom prst="rect">
            <a:avLst/>
          </a:prstGeom>
        </p:spPr>
        <p:txBody>
          <a:bodyPr wrap="square">
            <a:spAutoFit/>
          </a:bodyPr>
          <a:lstStyle/>
          <a:p>
            <a:r>
              <a:rPr lang="en-US" dirty="0" smtClean="0"/>
              <a:t>Figure 5. Hydrological Map of Plateau State showing the location of the </a:t>
            </a:r>
            <a:r>
              <a:rPr lang="en-US" dirty="0" err="1" smtClean="0"/>
              <a:t>Pyeng</a:t>
            </a:r>
            <a:r>
              <a:rPr lang="en-US" dirty="0" smtClean="0"/>
              <a:t> Catchment (source: JICA, 2014)</a:t>
            </a:r>
            <a:endParaRPr lang="en-US" dirty="0"/>
          </a:p>
        </p:txBody>
      </p:sp>
    </p:spTree>
    <p:extLst>
      <p:ext uri="{BB962C8B-B14F-4D97-AF65-F5344CB8AC3E}">
        <p14:creationId xmlns:p14="http://schemas.microsoft.com/office/powerpoint/2010/main" val="37824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27" y="0"/>
            <a:ext cx="10515600" cy="871247"/>
          </a:xfrm>
        </p:spPr>
        <p:txBody>
          <a:bodyPr/>
          <a:lstStyle/>
          <a:p>
            <a:pPr algn="ctr"/>
            <a:r>
              <a:rPr lang="en-US" b="1" dirty="0"/>
              <a:t> Geology</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3417"/>
          <a:stretch/>
        </p:blipFill>
        <p:spPr>
          <a:xfrm>
            <a:off x="270456" y="734096"/>
            <a:ext cx="8139448" cy="5769734"/>
          </a:xfrm>
          <a:prstGeom prst="rect">
            <a:avLst/>
          </a:prstGeom>
        </p:spPr>
      </p:pic>
      <p:sp>
        <p:nvSpPr>
          <p:cNvPr id="5" name="Rectangle 4"/>
          <p:cNvSpPr/>
          <p:nvPr/>
        </p:nvSpPr>
        <p:spPr>
          <a:xfrm>
            <a:off x="8409904" y="1605343"/>
            <a:ext cx="4292958" cy="1087477"/>
          </a:xfrm>
          <a:prstGeom prst="rect">
            <a:avLst/>
          </a:prstGeom>
        </p:spPr>
        <p:txBody>
          <a:bodyPr wrap="square">
            <a:spAutoFit/>
          </a:bodyPr>
          <a:lstStyle/>
          <a:p>
            <a:pPr>
              <a:spcAft>
                <a:spcPts val="1000"/>
              </a:spcAft>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Figure 6. Geological map of </a:t>
            </a:r>
            <a:endParaRPr lang="en-US"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Plateau State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showing the </a:t>
            </a:r>
            <a:endParaRPr lang="en-US"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6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Pyeng</a:t>
            </a:r>
            <a:r>
              <a:rPr lang="en-US"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catchment</a:t>
            </a:r>
            <a:endParaRPr lang="en-US" sz="160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909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33" y="-111394"/>
            <a:ext cx="10515600" cy="987157"/>
          </a:xfrm>
        </p:spPr>
        <p:txBody>
          <a:bodyPr/>
          <a:lstStyle/>
          <a:p>
            <a:pPr algn="ctr"/>
            <a:r>
              <a:rPr lang="en-US" b="1" dirty="0"/>
              <a:t>Vegetation</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721217"/>
            <a:ext cx="7688688" cy="5885645"/>
          </a:xfrm>
          <a:prstGeom prst="rect">
            <a:avLst/>
          </a:prstGeom>
        </p:spPr>
      </p:pic>
      <p:sp>
        <p:nvSpPr>
          <p:cNvPr id="5" name="Rectangle 4"/>
          <p:cNvSpPr/>
          <p:nvPr/>
        </p:nvSpPr>
        <p:spPr>
          <a:xfrm>
            <a:off x="7413938" y="1895220"/>
            <a:ext cx="6096000" cy="923330"/>
          </a:xfrm>
          <a:prstGeom prst="rect">
            <a:avLst/>
          </a:prstGeom>
        </p:spPr>
        <p:txBody>
          <a:bodyPr>
            <a:spAutoFit/>
          </a:bodyPr>
          <a:lstStyle/>
          <a:p>
            <a:r>
              <a:rPr lang="en-US" dirty="0"/>
              <a:t>Figure 7. Vegetation map of Nigeria </a:t>
            </a:r>
            <a:r>
              <a:rPr lang="en-US" dirty="0" smtClean="0"/>
              <a:t>showing</a:t>
            </a:r>
          </a:p>
          <a:p>
            <a:r>
              <a:rPr lang="en-US" dirty="0" smtClean="0"/>
              <a:t> </a:t>
            </a:r>
            <a:r>
              <a:rPr lang="en-US" dirty="0"/>
              <a:t>Plateau State and the location of the </a:t>
            </a:r>
            <a:r>
              <a:rPr lang="en-US" dirty="0" smtClean="0"/>
              <a:t>catchment</a:t>
            </a:r>
          </a:p>
          <a:p>
            <a:r>
              <a:rPr lang="en-US" dirty="0" smtClean="0"/>
              <a:t> </a:t>
            </a:r>
            <a:r>
              <a:rPr lang="en-US" dirty="0"/>
              <a:t>(source: Public domain)</a:t>
            </a:r>
          </a:p>
        </p:txBody>
      </p:sp>
    </p:spTree>
    <p:extLst>
      <p:ext uri="{BB962C8B-B14F-4D97-AF65-F5344CB8AC3E}">
        <p14:creationId xmlns:p14="http://schemas.microsoft.com/office/powerpoint/2010/main" val="203067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07583"/>
          </a:xfrm>
        </p:spPr>
        <p:txBody>
          <a:bodyPr/>
          <a:lstStyle/>
          <a:p>
            <a:pPr algn="ctr"/>
            <a:r>
              <a:rPr lang="en-US" b="1" dirty="0"/>
              <a:t>Bacterial Water Quality</a:t>
            </a:r>
          </a:p>
        </p:txBody>
      </p:sp>
      <p:graphicFrame>
        <p:nvGraphicFramePr>
          <p:cNvPr id="4" name="Table 3"/>
          <p:cNvGraphicFramePr>
            <a:graphicFrameLocks noGrp="1"/>
          </p:cNvGraphicFramePr>
          <p:nvPr>
            <p:extLst>
              <p:ext uri="{D42A27DB-BD31-4B8C-83A1-F6EECF244321}">
                <p14:modId xmlns:p14="http://schemas.microsoft.com/office/powerpoint/2010/main" val="4019445231"/>
              </p:ext>
            </p:extLst>
          </p:nvPr>
        </p:nvGraphicFramePr>
        <p:xfrm>
          <a:off x="270455" y="978795"/>
          <a:ext cx="8428102" cy="5241702"/>
        </p:xfrm>
        <a:graphic>
          <a:graphicData uri="http://schemas.openxmlformats.org/drawingml/2006/table">
            <a:tbl>
              <a:tblPr firstRow="1" firstCol="1" bandRow="1"/>
              <a:tblGrid>
                <a:gridCol w="375542"/>
                <a:gridCol w="1083444"/>
                <a:gridCol w="2727586"/>
                <a:gridCol w="963063"/>
                <a:gridCol w="817818"/>
                <a:gridCol w="976801"/>
                <a:gridCol w="607801"/>
                <a:gridCol w="876047"/>
              </a:tblGrid>
              <a:tr h="193844">
                <a:tc gridSpan="7">
                  <a:txBody>
                    <a:bodyPr/>
                    <a:lstStyle/>
                    <a:p>
                      <a:pPr algn="l">
                        <a:lnSpc>
                          <a:spcPct val="115000"/>
                        </a:lnSpc>
                      </a:pPr>
                      <a:endParaRPr lang="en-US" sz="900" dirty="0">
                        <a:effectLst/>
                        <a:latin typeface="Calibri" panose="020F0502020204030204" pitchFamily="34" charset="0"/>
                        <a:cs typeface="Times New Roman" panose="02020603050405020304" pitchFamily="18" charset="0"/>
                      </a:endParaRPr>
                    </a:p>
                  </a:txBody>
                  <a:tcPr marL="57243" marR="5724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15000"/>
                        </a:lnSpc>
                      </a:pPr>
                      <a:endParaRPr lang="en-US" sz="900">
                        <a:effectLst/>
                        <a:latin typeface="Calibri" panose="020F0502020204030204" pitchFamily="34" charset="0"/>
                        <a:cs typeface="Times New Roman" panose="02020603050405020304" pitchFamily="18" charset="0"/>
                      </a:endParaRPr>
                    </a:p>
                  </a:txBody>
                  <a:tcPr marL="57243" marR="57243" marT="0" marB="0" anchor="b">
                    <a:lnL>
                      <a:noFill/>
                    </a:lnL>
                    <a:lnR>
                      <a:noFill/>
                    </a:lnR>
                    <a:lnT>
                      <a:noFill/>
                    </a:lnT>
                    <a:lnB w="12700" cap="flat" cmpd="sng" algn="ctr">
                      <a:solidFill>
                        <a:srgbClr val="000000"/>
                      </a:solidFill>
                      <a:prstDash val="solid"/>
                      <a:round/>
                      <a:headEnd type="none" w="med" len="med"/>
                      <a:tailEnd type="none" w="med" len="med"/>
                    </a:lnB>
                  </a:tcPr>
                </a:tc>
              </a:tr>
              <a:tr h="818538">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SAMPLE ID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CATCHMENT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COORD (N)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COORD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PLATE COUNT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BACTERIAL COUNT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32">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BUKURU LOWCOST STREAM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9.8140278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8.860555556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466">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WITT STERAM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9.8185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8.86725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32">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CONFLUENCE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9.8222778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8.870805556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32">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HAND DUG WELL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9.8220556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8.869611111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32">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err="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Pyeng</a:t>
                      </a:r>
                      <a:r>
                        <a:rPr lang="en-US" sz="1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STREAM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9.8273333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8.873944444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32">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LAYON STREAM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9.8348333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8.868083333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32">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ZARMAGANDA STREAM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8.866611111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32">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ZUMJI STREAM, SABON BARKI JUNCTION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9.8254167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8.866416667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32">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BUILDING MATERIAL STREAM (LOMAY)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UPPER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9.8304444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8.863277778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32">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BUILDING MATERIAL STREAM (OPEN UNIVERSITY)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UPPER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9.8358889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8.860888889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466">
                <a:tc>
                  <a:txBody>
                    <a:bodyPr/>
                    <a:lstStyle/>
                    <a:p>
                      <a:pPr marL="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WHO/NSDWQ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43" marR="572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8766220" y="1663402"/>
            <a:ext cx="6096000" cy="1179810"/>
          </a:xfrm>
          <a:prstGeom prst="rect">
            <a:avLst/>
          </a:prstGeom>
        </p:spPr>
        <p:txBody>
          <a:bodyPr>
            <a:spAutoFit/>
          </a:bodyPr>
          <a:lstStyle/>
          <a:p>
            <a:pPr>
              <a:spcAft>
                <a:spcPts val="10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Table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1.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Plate and Coliform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count</a:t>
            </a:r>
          </a:p>
          <a:p>
            <a:pPr>
              <a:spcAft>
                <a:spcPts val="1000"/>
              </a:spcAft>
            </a:pP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waters of </a:t>
            </a:r>
            <a:r>
              <a:rPr lang="en-US"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Pyeng</a:t>
            </a:r>
            <a:endPar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Catchment Area</a:t>
            </a:r>
            <a:endParaRPr lang="en-US"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742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New folder\IMG_20200116_114819 - Cop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681" y="392098"/>
            <a:ext cx="5406266" cy="5995450"/>
          </a:xfrm>
          <a:prstGeom prst="rect">
            <a:avLst/>
          </a:prstGeom>
          <a:noFill/>
          <a:ln w="9525">
            <a:noFill/>
            <a:miter lim="800000"/>
            <a:headEnd/>
            <a:tailEnd/>
          </a:ln>
        </p:spPr>
      </p:pic>
      <p:sp>
        <p:nvSpPr>
          <p:cNvPr id="5" name="Rectangle 4"/>
          <p:cNvSpPr/>
          <p:nvPr/>
        </p:nvSpPr>
        <p:spPr>
          <a:xfrm>
            <a:off x="6096000" y="1072273"/>
            <a:ext cx="6096000" cy="923330"/>
          </a:xfrm>
          <a:prstGeom prst="rect">
            <a:avLst/>
          </a:prstGeom>
        </p:spPr>
        <p:txBody>
          <a:bodyPr>
            <a:spAutoFit/>
          </a:bodyPr>
          <a:lstStyle/>
          <a:p>
            <a:r>
              <a:rPr lang="en-US" dirty="0"/>
              <a:t>Plate 1. Plastic bottles, </a:t>
            </a:r>
            <a:r>
              <a:rPr lang="en-US" dirty="0" err="1"/>
              <a:t>polyethene</a:t>
            </a:r>
            <a:r>
              <a:rPr lang="en-US" dirty="0"/>
              <a:t> bags and rags within one of the </a:t>
            </a:r>
            <a:r>
              <a:rPr lang="en-US" dirty="0" err="1" smtClean="0"/>
              <a:t>Pyeng</a:t>
            </a:r>
            <a:r>
              <a:rPr lang="en-US" dirty="0" smtClean="0"/>
              <a:t> streams. </a:t>
            </a:r>
            <a:r>
              <a:rPr lang="en-US" dirty="0"/>
              <a:t>Open defecation is a common practice along the channel.</a:t>
            </a:r>
          </a:p>
        </p:txBody>
      </p:sp>
    </p:spTree>
    <p:extLst>
      <p:ext uri="{BB962C8B-B14F-4D97-AF65-F5344CB8AC3E}">
        <p14:creationId xmlns:p14="http://schemas.microsoft.com/office/powerpoint/2010/main" val="263731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60402539"/>
              </p:ext>
            </p:extLst>
          </p:nvPr>
        </p:nvGraphicFramePr>
        <p:xfrm>
          <a:off x="270454" y="301196"/>
          <a:ext cx="11590987" cy="5893539"/>
        </p:xfrm>
        <a:graphic>
          <a:graphicData uri="http://schemas.openxmlformats.org/drawingml/2006/table">
            <a:tbl>
              <a:tblPr firstRow="1" firstCol="1" bandRow="1"/>
              <a:tblGrid>
                <a:gridCol w="925187"/>
                <a:gridCol w="933761"/>
                <a:gridCol w="764843"/>
                <a:gridCol w="882315"/>
                <a:gridCol w="619936"/>
                <a:gridCol w="667096"/>
                <a:gridCol w="733975"/>
                <a:gridCol w="652518"/>
                <a:gridCol w="734834"/>
                <a:gridCol w="565917"/>
                <a:gridCol w="481886"/>
                <a:gridCol w="398712"/>
                <a:gridCol w="438156"/>
                <a:gridCol w="2791851"/>
              </a:tblGrid>
              <a:tr h="621161">
                <a:tc gridSpan="8">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0" kern="1200" dirty="0" smtClean="0">
                          <a:solidFill>
                            <a:schemeClr val="tx1"/>
                          </a:solidFill>
                          <a:effectLst/>
                          <a:latin typeface="+mn-lt"/>
                          <a:ea typeface="+mn-ea"/>
                          <a:cs typeface="+mn-cs"/>
                        </a:rPr>
                        <a:t>Table 2. Isolated micro-organisms in water samples</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646205">
                <a:tc gridSpan="9">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Triple Sugar Ion Agar Slant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26980">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630051">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Sample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Catchment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Catalase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Coagulase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Indole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Urease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Oxidase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Citrate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Motility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Slope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r>
                        <a:rPr lang="en-US" sz="900" b="1" baseline="-25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Microorganism Isolated from the Samples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101">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Staphylococcus aureus Escherichia coli,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101">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Escherichia coli, Proteus spp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101">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Escherichia coli, Proteus spp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101">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Staphylococcus aureus, Escherichia coli,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101">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Escherichia coli, Proteus spp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101">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Staphylococcus aureus, Escherichia coli,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275">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Streptococcus faecalis, Escherichia coli, Salmonella typhi.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101">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Staphylococcus aureus, Proteus spp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059">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UPPER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9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Staphylococcus aureus, Escherichia coli, </a:t>
                      </a:r>
                      <a:r>
                        <a:rPr lang="fr-FR" sz="9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Proteus</a:t>
                      </a:r>
                      <a:r>
                        <a:rPr lang="fr-FR" sz="9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sz="9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101">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UPPER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Staphylococcus </a:t>
                      </a:r>
                      <a:r>
                        <a:rPr lang="en-US" sz="9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aureus</a:t>
                      </a:r>
                      <a:r>
                        <a:rPr lang="en-US" sz="9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Escherichia coli,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5666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9"/>
            <a:ext cx="10515600" cy="703821"/>
          </a:xfrm>
        </p:spPr>
        <p:txBody>
          <a:bodyPr>
            <a:normAutofit/>
          </a:bodyPr>
          <a:lstStyle/>
          <a:p>
            <a:pPr algn="ctr"/>
            <a:r>
              <a:rPr lang="en-US" sz="3200" b="1" dirty="0"/>
              <a:t>Physical and Chemical Quality of Water Samples</a:t>
            </a:r>
          </a:p>
        </p:txBody>
      </p:sp>
      <p:graphicFrame>
        <p:nvGraphicFramePr>
          <p:cNvPr id="5" name="Table 4"/>
          <p:cNvGraphicFramePr>
            <a:graphicFrameLocks noGrp="1"/>
          </p:cNvGraphicFramePr>
          <p:nvPr>
            <p:extLst>
              <p:ext uri="{D42A27DB-BD31-4B8C-83A1-F6EECF244321}">
                <p14:modId xmlns:p14="http://schemas.microsoft.com/office/powerpoint/2010/main" val="1000107876"/>
              </p:ext>
            </p:extLst>
          </p:nvPr>
        </p:nvGraphicFramePr>
        <p:xfrm>
          <a:off x="352021" y="1167822"/>
          <a:ext cx="11487957" cy="5513368"/>
        </p:xfrm>
        <a:graphic>
          <a:graphicData uri="http://schemas.openxmlformats.org/drawingml/2006/table">
            <a:tbl>
              <a:tblPr firstRow="1" firstCol="1" bandRow="1"/>
              <a:tblGrid>
                <a:gridCol w="337814"/>
                <a:gridCol w="523956"/>
                <a:gridCol w="2238302"/>
                <a:gridCol w="716992"/>
                <a:gridCol w="675627"/>
                <a:gridCol w="726185"/>
                <a:gridCol w="884749"/>
                <a:gridCol w="884749"/>
                <a:gridCol w="551533"/>
                <a:gridCol w="367688"/>
                <a:gridCol w="347006"/>
                <a:gridCol w="392967"/>
                <a:gridCol w="367688"/>
                <a:gridCol w="367688"/>
                <a:gridCol w="367688"/>
                <a:gridCol w="367688"/>
                <a:gridCol w="291851"/>
                <a:gridCol w="367688"/>
                <a:gridCol w="367688"/>
                <a:gridCol w="342410"/>
              </a:tblGrid>
              <a:tr h="255568">
                <a:tc gridSpan="8">
                  <a:txBody>
                    <a:bodyPr/>
                    <a:lstStyle/>
                    <a:p>
                      <a:pPr marL="0" marR="0" algn="l">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358282">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SAMPLE 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CATCHMENT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COORD (N)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COORD (E)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COLOUR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ODOUR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TEMP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Mg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r>
                        <a:rPr lang="en-US" sz="1200" baseline="-25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a:t>
                      </a:r>
                      <a:r>
                        <a:rPr lang="en-US" sz="1200" baseline="-25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282">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BUKURU LOWCOST STREAM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9.81402778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8.860555556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cloudy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odourless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68">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WITT STERAM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8.86725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cloudy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odourless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282">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CONFLUENCE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9.82227778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8.870805556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partly cloudy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odourless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282">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HAND DUG WELL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9.82205556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8.869611111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colourless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odourless</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282">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PYENG </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STREAM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9.82733333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8.873944444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colourless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odourless</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282">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LAYON STREAM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9.83483333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8.868083333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colourless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odourless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282">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ZARMAGANDA STREAM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8.866611111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colourless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odourless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282">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ZUMJI STREAM, SABON BARKI JUNCTION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9.82541667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8.866416667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colourless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odourless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282">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BUILDING MATERIAL STREAM (LOMAY)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UPPER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9.83044444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8.863277778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colourless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odourless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282">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BUILDING MATERIAL STREAM (OPEN UNIVERSITY)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UPPER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9.83588889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8.860888889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colourless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odourless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67">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WHO*/NSDWQ</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Unobjectionable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Unobjectionable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Ambient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6.5 - 8.5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506879" y="798490"/>
            <a:ext cx="5460021" cy="369332"/>
          </a:xfrm>
          <a:prstGeom prst="rect">
            <a:avLst/>
          </a:prstGeom>
        </p:spPr>
        <p:txBody>
          <a:bodyPr wrap="none">
            <a:spAutoFit/>
          </a:bodyPr>
          <a:lstStyle/>
          <a:p>
            <a:pPr>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Table </a:t>
            </a:r>
            <a:r>
              <a:rPr lang="en-US" dirty="0" smtClean="0">
                <a:latin typeface="Calibri" panose="020F0502020204030204" pitchFamily="34" charset="0"/>
                <a:ea typeface="Calibri" panose="020F0502020204030204" pitchFamily="34" charset="0"/>
                <a:cs typeface="Times New Roman" panose="02020603050405020304" pitchFamily="18" charset="0"/>
              </a:rPr>
              <a:t>3. </a:t>
            </a:r>
            <a:r>
              <a:rPr lang="en-US" dirty="0" err="1">
                <a:latin typeface="Calibri" panose="020F0502020204030204" pitchFamily="34" charset="0"/>
                <a:ea typeface="Calibri" panose="020F0502020204030204" pitchFamily="34" charset="0"/>
                <a:cs typeface="Times New Roman" panose="02020603050405020304" pitchFamily="18" charset="0"/>
              </a:rPr>
              <a:t>Physico</a:t>
            </a:r>
            <a:r>
              <a:rPr lang="en-US" dirty="0">
                <a:latin typeface="Calibri" panose="020F0502020204030204" pitchFamily="34" charset="0"/>
                <a:ea typeface="Calibri" panose="020F0502020204030204" pitchFamily="34" charset="0"/>
                <a:cs typeface="Times New Roman" panose="02020603050405020304" pitchFamily="18" charset="0"/>
              </a:rPr>
              <a:t>-Chemical Parameters of water samples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1659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7613870"/>
              </p:ext>
            </p:extLst>
          </p:nvPr>
        </p:nvGraphicFramePr>
        <p:xfrm>
          <a:off x="347730" y="869687"/>
          <a:ext cx="11333403" cy="4835653"/>
        </p:xfrm>
        <a:graphic>
          <a:graphicData uri="http://schemas.openxmlformats.org/drawingml/2006/table">
            <a:tbl>
              <a:tblPr firstRow="1" firstCol="1" bandRow="1"/>
              <a:tblGrid>
                <a:gridCol w="368028"/>
                <a:gridCol w="652105"/>
                <a:gridCol w="1193123"/>
                <a:gridCol w="922615"/>
                <a:gridCol w="806440"/>
                <a:gridCol w="806440"/>
                <a:gridCol w="426539"/>
                <a:gridCol w="426539"/>
                <a:gridCol w="390924"/>
                <a:gridCol w="355309"/>
                <a:gridCol w="495227"/>
                <a:gridCol w="390924"/>
                <a:gridCol w="390924"/>
                <a:gridCol w="426539"/>
                <a:gridCol w="420604"/>
                <a:gridCol w="420604"/>
                <a:gridCol w="420604"/>
                <a:gridCol w="426539"/>
                <a:gridCol w="390924"/>
                <a:gridCol w="390924"/>
                <a:gridCol w="390924"/>
                <a:gridCol w="420604"/>
              </a:tblGrid>
              <a:tr h="405585">
                <a:tc gridSpan="13">
                  <a:txBody>
                    <a:bodyPr/>
                    <a:lstStyle/>
                    <a:p>
                      <a:pPr algn="l">
                        <a:lnSpc>
                          <a:spcPct val="115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841630">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SAMPLE 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CATCHMENT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COORD (N)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COORD (E)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299">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MCH 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BUKURU LOWCOST STREAM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9.814027778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8.860555556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518">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MCH 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WITT STERAM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8.86725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200">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MCH 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CONFLUENCE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9.822277778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8.870805556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200">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MCH 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HAND DUG WELL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9.822055556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8.869611111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200">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MCH 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Pyeng</a:t>
                      </a:r>
                      <a:r>
                        <a:rPr lang="en-US"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Middle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9.827333333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8.873944444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518">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MCH 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LAYON STREAM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Middle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9.834833333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8.868083333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503">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WHO/NSDWQ</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513099" y="642802"/>
            <a:ext cx="5447582" cy="369332"/>
          </a:xfrm>
          <a:prstGeom prst="rect">
            <a:avLst/>
          </a:prstGeom>
        </p:spPr>
        <p:txBody>
          <a:bodyPr wrap="none">
            <a:spAutoFit/>
          </a:bodyPr>
          <a:lstStyle/>
          <a:p>
            <a:pPr>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Table </a:t>
            </a:r>
            <a:r>
              <a:rPr lang="en-US" dirty="0" smtClean="0">
                <a:latin typeface="Calibri" panose="020F0502020204030204" pitchFamily="34" charset="0"/>
                <a:ea typeface="Calibri" panose="020F0502020204030204" pitchFamily="34" charset="0"/>
                <a:cs typeface="Times New Roman" panose="02020603050405020304" pitchFamily="18" charset="0"/>
              </a:rPr>
              <a:t>4. </a:t>
            </a:r>
            <a:r>
              <a:rPr lang="en-US" dirty="0">
                <a:latin typeface="Calibri" panose="020F0502020204030204" pitchFamily="34" charset="0"/>
                <a:ea typeface="Calibri" panose="020F0502020204030204" pitchFamily="34" charset="0"/>
                <a:cs typeface="Times New Roman" panose="02020603050405020304" pitchFamily="18" charset="0"/>
              </a:rPr>
              <a:t>Trace Element Concentration in Water Samples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644203" y="5934670"/>
            <a:ext cx="8517228" cy="646331"/>
          </a:xfrm>
          <a:prstGeom prst="rect">
            <a:avLst/>
          </a:prstGeom>
        </p:spPr>
        <p:txBody>
          <a:bodyPr wrap="square">
            <a:spAutoFit/>
          </a:bodyPr>
          <a:lstStyle/>
          <a:p>
            <a:r>
              <a:rPr lang="en-US" dirty="0"/>
              <a:t>The trace elements cadmium and nickel exceed the WHO recommended limits of 0.003ppm and 0.07ppm in all the samples</a:t>
            </a:r>
          </a:p>
        </p:txBody>
      </p:sp>
    </p:spTree>
    <p:extLst>
      <p:ext uri="{BB962C8B-B14F-4D97-AF65-F5344CB8AC3E}">
        <p14:creationId xmlns:p14="http://schemas.microsoft.com/office/powerpoint/2010/main" val="6141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1876" y="137130"/>
            <a:ext cx="9144000" cy="899620"/>
          </a:xfrm>
        </p:spPr>
        <p:txBody>
          <a:bodyPr>
            <a:normAutofit fontScale="90000"/>
          </a:bodyPr>
          <a:lstStyle/>
          <a:p>
            <a:r>
              <a:rPr lang="en-US" b="1" dirty="0" smtClean="0"/>
              <a:t>INTRODUCTION</a:t>
            </a:r>
            <a:endParaRPr lang="en-US" b="1" dirty="0"/>
          </a:p>
        </p:txBody>
      </p:sp>
      <p:sp>
        <p:nvSpPr>
          <p:cNvPr id="4" name="Rectangle 3"/>
          <p:cNvSpPr/>
          <p:nvPr/>
        </p:nvSpPr>
        <p:spPr>
          <a:xfrm>
            <a:off x="1111876" y="1036750"/>
            <a:ext cx="10071279" cy="1938992"/>
          </a:xfrm>
          <a:prstGeom prst="rect">
            <a:avLst/>
          </a:prstGeom>
        </p:spPr>
        <p:txBody>
          <a:bodyPr wrap="square">
            <a:spAutoFit/>
          </a:bodyPr>
          <a:lstStyle/>
          <a:p>
            <a:pPr algn="just"/>
            <a:r>
              <a:rPr lang="en-US" sz="2400" dirty="0" smtClean="0"/>
              <a:t>The </a:t>
            </a:r>
            <a:r>
              <a:rPr lang="en-US" sz="2400" dirty="0" err="1" smtClean="0"/>
              <a:t>Pyeng</a:t>
            </a:r>
            <a:r>
              <a:rPr lang="en-US" sz="2400" dirty="0" smtClean="0"/>
              <a:t> Catchment is urban and characterized by abandoned mine ponds and a few active artisanal mining which requires explicit consideration of uncertainties about the sources of water pollution. Parts of River Kaduna also passes through this catchment and the problem of encroachment into flood plains due to urbanization is common.</a:t>
            </a:r>
            <a:endParaRPr lang="en-US" sz="2400" dirty="0"/>
          </a:p>
        </p:txBody>
      </p:sp>
      <p:pic>
        <p:nvPicPr>
          <p:cNvPr id="5" name="Picture 4"/>
          <p:cNvPicPr>
            <a:picLocks noChangeAspect="1"/>
          </p:cNvPicPr>
          <p:nvPr/>
        </p:nvPicPr>
        <p:blipFill>
          <a:blip r:embed="rId2"/>
          <a:stretch>
            <a:fillRect/>
          </a:stretch>
        </p:blipFill>
        <p:spPr>
          <a:xfrm>
            <a:off x="777026" y="3453306"/>
            <a:ext cx="5957507" cy="2419460"/>
          </a:xfrm>
          <a:prstGeom prst="rect">
            <a:avLst/>
          </a:prstGeom>
        </p:spPr>
      </p:pic>
      <p:sp>
        <p:nvSpPr>
          <p:cNvPr id="6" name="Rectangle 5"/>
          <p:cNvSpPr/>
          <p:nvPr/>
        </p:nvSpPr>
        <p:spPr>
          <a:xfrm>
            <a:off x="7079086" y="2904908"/>
            <a:ext cx="4782355" cy="3477875"/>
          </a:xfrm>
          <a:prstGeom prst="rect">
            <a:avLst/>
          </a:prstGeom>
        </p:spPr>
        <p:txBody>
          <a:bodyPr wrap="square">
            <a:spAutoFit/>
          </a:bodyPr>
          <a:lstStyle/>
          <a:p>
            <a:pPr algn="just"/>
            <a:r>
              <a:rPr lang="en-US" sz="2000" dirty="0" smtClean="0"/>
              <a:t>A watershed/catchment is the upslope area that contributes flow—generally water—to a common outlet as concentrated drainage. It can be part of a larger watershed and can also contain smaller watersheds, called </a:t>
            </a:r>
            <a:r>
              <a:rPr lang="en-US" sz="2000" dirty="0" err="1" smtClean="0"/>
              <a:t>subbasins</a:t>
            </a:r>
            <a:r>
              <a:rPr lang="en-US" sz="2000" dirty="0" smtClean="0"/>
              <a:t>. The boundaries between watersheds are termed drainage divides. The outlet, or pour point, is the point on the surface at which water flows out of an area. It is the lowest point along the boundary of a watershed.</a:t>
            </a:r>
            <a:endParaRPr lang="en-US" sz="2000" dirty="0"/>
          </a:p>
        </p:txBody>
      </p:sp>
    </p:spTree>
    <p:extLst>
      <p:ext uri="{BB962C8B-B14F-4D97-AF65-F5344CB8AC3E}">
        <p14:creationId xmlns:p14="http://schemas.microsoft.com/office/powerpoint/2010/main" val="3787183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2246"/>
            <a:ext cx="10515600" cy="1325563"/>
          </a:xfrm>
        </p:spPr>
        <p:txBody>
          <a:bodyPr>
            <a:normAutofit/>
          </a:bodyPr>
          <a:lstStyle/>
          <a:p>
            <a:pPr algn="ctr"/>
            <a:r>
              <a:rPr lang="en-US" sz="3200" b="1" dirty="0"/>
              <a:t>Irrigation and Livestock Water Quality in </a:t>
            </a:r>
            <a:r>
              <a:rPr lang="en-US" sz="3200" b="1" dirty="0" err="1" smtClean="0"/>
              <a:t>Pyeng</a:t>
            </a:r>
            <a:r>
              <a:rPr lang="en-US" sz="3200" b="1" dirty="0" smtClean="0"/>
              <a:t> </a:t>
            </a:r>
            <a:r>
              <a:rPr lang="en-US" sz="3200" b="1" dirty="0"/>
              <a:t>Catchment</a:t>
            </a:r>
          </a:p>
        </p:txBody>
      </p:sp>
      <p:graphicFrame>
        <p:nvGraphicFramePr>
          <p:cNvPr id="4" name="Table 3"/>
          <p:cNvGraphicFramePr>
            <a:graphicFrameLocks noGrp="1"/>
          </p:cNvGraphicFramePr>
          <p:nvPr>
            <p:extLst>
              <p:ext uri="{D42A27DB-BD31-4B8C-83A1-F6EECF244321}">
                <p14:modId xmlns:p14="http://schemas.microsoft.com/office/powerpoint/2010/main" val="993114762"/>
              </p:ext>
            </p:extLst>
          </p:nvPr>
        </p:nvGraphicFramePr>
        <p:xfrm>
          <a:off x="845713" y="2192964"/>
          <a:ext cx="10515601" cy="2874264"/>
        </p:xfrm>
        <a:graphic>
          <a:graphicData uri="http://schemas.openxmlformats.org/drawingml/2006/table">
            <a:tbl>
              <a:tblPr firstRow="1" firstCol="1" bandRow="1"/>
              <a:tblGrid>
                <a:gridCol w="879104"/>
                <a:gridCol w="1030529"/>
                <a:gridCol w="2906511"/>
                <a:gridCol w="921167"/>
                <a:gridCol w="921167"/>
                <a:gridCol w="1011601"/>
                <a:gridCol w="700339"/>
                <a:gridCol w="731886"/>
                <a:gridCol w="1413297"/>
              </a:tblGrid>
              <a:tr h="350520">
                <a:tc gridSpan="5">
                  <a:txBody>
                    <a:bodyPr/>
                    <a:lstStyle/>
                    <a:p>
                      <a:pPr>
                        <a:lnSpc>
                          <a:spcPct val="115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361950">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SAMPLE ID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COORD (N)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COORD (E)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SALINITY HAZARD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MAGNESIUM HAZARD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BUKURU LOWCOST STREAM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9.81403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8.86056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WITT STREAM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9.8185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8.86725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CONFLUENCE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9.82228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8.87081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HAND DUG WELL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9.82206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8.86961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err="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Pyeng</a:t>
                      </a:r>
                      <a:r>
                        <a:rPr lang="en-US" sz="1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9.82733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8.87394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MCH 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LAYON STREAM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9.83483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8.86808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0.841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838200" y="1776142"/>
            <a:ext cx="5486054" cy="369332"/>
          </a:xfrm>
          <a:prstGeom prst="rect">
            <a:avLst/>
          </a:prstGeom>
        </p:spPr>
        <p:txBody>
          <a:bodyPr wrap="none">
            <a:spAutoFit/>
          </a:bodyPr>
          <a:lstStyle/>
          <a:p>
            <a:pPr>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Table </a:t>
            </a:r>
            <a:r>
              <a:rPr lang="en-US" dirty="0" smtClean="0">
                <a:latin typeface="Calibri" panose="020F0502020204030204" pitchFamily="34" charset="0"/>
                <a:ea typeface="Calibri" panose="020F0502020204030204" pitchFamily="34" charset="0"/>
                <a:cs typeface="Times New Roman" panose="02020603050405020304" pitchFamily="18" charset="0"/>
              </a:rPr>
              <a:t>5. </a:t>
            </a:r>
            <a:r>
              <a:rPr lang="en-US" dirty="0">
                <a:latin typeface="Calibri" panose="020F0502020204030204" pitchFamily="34" charset="0"/>
                <a:ea typeface="Calibri" panose="020F0502020204030204" pitchFamily="34" charset="0"/>
                <a:cs typeface="Times New Roman" panose="02020603050405020304" pitchFamily="18" charset="0"/>
              </a:rPr>
              <a:t>Irrigation water quality for some selected areas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051775" y="5219451"/>
            <a:ext cx="10410422" cy="923330"/>
          </a:xfrm>
          <a:prstGeom prst="rect">
            <a:avLst/>
          </a:prstGeom>
        </p:spPr>
        <p:txBody>
          <a:bodyPr wrap="square">
            <a:spAutoFit/>
          </a:bodyPr>
          <a:lstStyle/>
          <a:p>
            <a:pPr algn="just">
              <a:lnSpc>
                <a:spcPct val="150000"/>
              </a:lnSpc>
              <a:spcAft>
                <a:spcPts val="1000"/>
              </a:spcAft>
            </a:pPr>
            <a:r>
              <a:rPr lang="en-US" dirty="0">
                <a:latin typeface="Calibri" panose="020F0502020204030204" pitchFamily="34" charset="0"/>
                <a:ea typeface="Calibri" panose="020F0502020204030204" pitchFamily="34" charset="0"/>
                <a:cs typeface="Calibri" panose="020F0502020204030204" pitchFamily="34" charset="0"/>
              </a:rPr>
              <a:t>The salinity hazards in all the waters are low and so are Sodium Absorption Ratio, Exchangeable Sodium Ratio and Magnesium Hazard.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117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427"/>
            <a:ext cx="10515600" cy="806852"/>
          </a:xfrm>
        </p:spPr>
        <p:txBody>
          <a:bodyPr>
            <a:normAutofit/>
          </a:bodyPr>
          <a:lstStyle/>
          <a:p>
            <a:pPr algn="ctr"/>
            <a:r>
              <a:rPr lang="en-US" sz="3200" b="1" dirty="0"/>
              <a:t>Soil Classification, Description and Capability</a:t>
            </a:r>
          </a:p>
        </p:txBody>
      </p:sp>
      <p:sp>
        <p:nvSpPr>
          <p:cNvPr id="3" name="Content Placeholder 2"/>
          <p:cNvSpPr>
            <a:spLocks noGrp="1"/>
          </p:cNvSpPr>
          <p:nvPr>
            <p:ph idx="1"/>
          </p:nvPr>
        </p:nvSpPr>
        <p:spPr>
          <a:xfrm>
            <a:off x="619258" y="1117287"/>
            <a:ext cx="10623997" cy="4703964"/>
          </a:xfrm>
        </p:spPr>
        <p:txBody>
          <a:bodyPr>
            <a:normAutofit lnSpcReduction="10000"/>
          </a:bodyPr>
          <a:lstStyle/>
          <a:p>
            <a:pPr marL="0" indent="0">
              <a:buNone/>
            </a:pPr>
            <a:r>
              <a:rPr lang="en-US" dirty="0"/>
              <a:t>Land Capability Classification of the catchment area are follows:</a:t>
            </a:r>
            <a:endParaRPr lang="en-US" sz="2400" dirty="0"/>
          </a:p>
          <a:p>
            <a:pPr lvl="0"/>
            <a:r>
              <a:rPr lang="en-US" dirty="0"/>
              <a:t>Class III: This class has the following attributes:</a:t>
            </a:r>
            <a:endParaRPr lang="en-US" sz="2400" dirty="0"/>
          </a:p>
          <a:p>
            <a:pPr lvl="1"/>
            <a:r>
              <a:rPr lang="en-US" dirty="0"/>
              <a:t>High susceptibility to water erosion</a:t>
            </a:r>
            <a:endParaRPr lang="en-US" sz="2000" dirty="0"/>
          </a:p>
          <a:p>
            <a:pPr lvl="1"/>
            <a:r>
              <a:rPr lang="en-US" dirty="0"/>
              <a:t>Low water holding capacity</a:t>
            </a:r>
            <a:endParaRPr lang="en-US" sz="2000" dirty="0"/>
          </a:p>
          <a:p>
            <a:pPr lvl="1"/>
            <a:r>
              <a:rPr lang="en-US" dirty="0"/>
              <a:t>Low soil fertility not easily corrected </a:t>
            </a:r>
            <a:endParaRPr lang="en-US" sz="2000" dirty="0"/>
          </a:p>
          <a:p>
            <a:pPr lvl="0"/>
            <a:r>
              <a:rPr lang="en-US" dirty="0"/>
              <a:t>Class V to VIII: This consist of a complex of land types with the following attributes:</a:t>
            </a:r>
            <a:endParaRPr lang="en-US" sz="2400" dirty="0"/>
          </a:p>
          <a:p>
            <a:pPr lvl="1"/>
            <a:r>
              <a:rPr lang="en-US" dirty="0"/>
              <a:t>Low water holding capacity</a:t>
            </a:r>
            <a:endParaRPr lang="en-US" sz="2000" dirty="0"/>
          </a:p>
          <a:p>
            <a:pPr lvl="1"/>
            <a:r>
              <a:rPr lang="en-US" dirty="0"/>
              <a:t>Steep slopes</a:t>
            </a:r>
            <a:endParaRPr lang="en-US" sz="2000" dirty="0"/>
          </a:p>
          <a:p>
            <a:pPr lvl="1"/>
            <a:r>
              <a:rPr lang="en-US" dirty="0"/>
              <a:t>Gully erosion</a:t>
            </a:r>
            <a:endParaRPr lang="en-US" sz="2000" dirty="0"/>
          </a:p>
          <a:p>
            <a:pPr lvl="1"/>
            <a:r>
              <a:rPr lang="en-US" dirty="0"/>
              <a:t>Shallow rooting zone</a:t>
            </a:r>
            <a:endParaRPr lang="en-US" sz="2000" dirty="0"/>
          </a:p>
          <a:p>
            <a:pPr lvl="1"/>
            <a:r>
              <a:rPr lang="en-US" dirty="0"/>
              <a:t>Mining activities</a:t>
            </a:r>
            <a:endParaRPr lang="en-US" sz="2000" dirty="0"/>
          </a:p>
          <a:p>
            <a:endParaRPr lang="en-US" dirty="0"/>
          </a:p>
        </p:txBody>
      </p:sp>
    </p:spTree>
    <p:extLst>
      <p:ext uri="{BB962C8B-B14F-4D97-AF65-F5344CB8AC3E}">
        <p14:creationId xmlns:p14="http://schemas.microsoft.com/office/powerpoint/2010/main" val="627607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3008" t="6056" r="3241" b="8664"/>
          <a:stretch/>
        </p:blipFill>
        <p:spPr bwMode="auto">
          <a:xfrm>
            <a:off x="643944" y="0"/>
            <a:ext cx="10457645" cy="629776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2914622" y="6297769"/>
            <a:ext cx="3791102" cy="369332"/>
          </a:xfrm>
          <a:prstGeom prst="rect">
            <a:avLst/>
          </a:prstGeom>
        </p:spPr>
        <p:txBody>
          <a:bodyPr wrap="none">
            <a:spAutoFit/>
          </a:bodyPr>
          <a:lstStyle/>
          <a:p>
            <a:r>
              <a:rPr lang="en-US" dirty="0"/>
              <a:t>Figure 8</a:t>
            </a:r>
            <a:r>
              <a:rPr lang="en-US" dirty="0" smtClean="0"/>
              <a:t>. </a:t>
            </a:r>
            <a:r>
              <a:rPr lang="en-US" dirty="0"/>
              <a:t>Soil map of </a:t>
            </a:r>
            <a:r>
              <a:rPr lang="en-US" dirty="0" err="1" smtClean="0"/>
              <a:t>Pyeng</a:t>
            </a:r>
            <a:r>
              <a:rPr lang="en-US" dirty="0" smtClean="0"/>
              <a:t> </a:t>
            </a:r>
            <a:r>
              <a:rPr lang="en-US" dirty="0"/>
              <a:t>Catchment</a:t>
            </a:r>
          </a:p>
        </p:txBody>
      </p:sp>
    </p:spTree>
    <p:extLst>
      <p:ext uri="{BB962C8B-B14F-4D97-AF65-F5344CB8AC3E}">
        <p14:creationId xmlns:p14="http://schemas.microsoft.com/office/powerpoint/2010/main" val="1202336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29507000"/>
              </p:ext>
            </p:extLst>
          </p:nvPr>
        </p:nvGraphicFramePr>
        <p:xfrm>
          <a:off x="927283" y="485576"/>
          <a:ext cx="10406121" cy="3069312"/>
        </p:xfrm>
        <a:graphic>
          <a:graphicData uri="http://schemas.openxmlformats.org/drawingml/2006/table">
            <a:tbl>
              <a:tblPr firstRow="1" firstCol="1" bandRow="1"/>
              <a:tblGrid>
                <a:gridCol w="946011"/>
                <a:gridCol w="946011"/>
                <a:gridCol w="946011"/>
                <a:gridCol w="946011"/>
                <a:gridCol w="946011"/>
                <a:gridCol w="946011"/>
                <a:gridCol w="946011"/>
                <a:gridCol w="946011"/>
                <a:gridCol w="946011"/>
                <a:gridCol w="946011"/>
                <a:gridCol w="946011"/>
              </a:tblGrid>
              <a:tr h="838176">
                <a:tc>
                  <a:txBody>
                    <a:bodyPr/>
                    <a:lstStyle/>
                    <a:p>
                      <a:pPr marL="0" marR="0">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Profile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horizon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Depth (cm)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Gravel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Silt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Texture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 factor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Bulk Density (glcm</a:t>
                      </a:r>
                      <a:r>
                        <a:rPr lang="en-GB" sz="1600" baseline="30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Porosity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200">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Muncho1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225">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56.98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200">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Muncho2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225">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GSL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225">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225">
                <a:tc>
                  <a:txBody>
                    <a:bodyPr/>
                    <a:lstStyle/>
                    <a:p>
                      <a:pPr marL="0" marR="0">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90-150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59.62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509756" y="0"/>
            <a:ext cx="3161828" cy="369332"/>
          </a:xfrm>
          <a:prstGeom prst="rect">
            <a:avLst/>
          </a:prstGeom>
        </p:spPr>
        <p:txBody>
          <a:bodyPr wrap="none">
            <a:spAutoFit/>
          </a:bodyPr>
          <a:lstStyle/>
          <a:p>
            <a:r>
              <a:rPr lang="en-US" dirty="0"/>
              <a:t>Table </a:t>
            </a:r>
            <a:r>
              <a:rPr lang="en-US" dirty="0" smtClean="0"/>
              <a:t>6.  </a:t>
            </a:r>
            <a:r>
              <a:rPr lang="en-US" dirty="0"/>
              <a:t>Soil Physical Properties</a:t>
            </a:r>
          </a:p>
        </p:txBody>
      </p:sp>
      <p:graphicFrame>
        <p:nvGraphicFramePr>
          <p:cNvPr id="6" name="Table 5"/>
          <p:cNvGraphicFramePr>
            <a:graphicFrameLocks noGrp="1"/>
          </p:cNvGraphicFramePr>
          <p:nvPr>
            <p:extLst>
              <p:ext uri="{D42A27DB-BD31-4B8C-83A1-F6EECF244321}">
                <p14:modId xmlns:p14="http://schemas.microsoft.com/office/powerpoint/2010/main" val="1988841788"/>
              </p:ext>
            </p:extLst>
          </p:nvPr>
        </p:nvGraphicFramePr>
        <p:xfrm>
          <a:off x="978236" y="4403490"/>
          <a:ext cx="9981685" cy="2453640"/>
        </p:xfrm>
        <a:graphic>
          <a:graphicData uri="http://schemas.openxmlformats.org/drawingml/2006/table">
            <a:tbl>
              <a:tblPr firstRow="1" firstCol="1" bandRow="1"/>
              <a:tblGrid>
                <a:gridCol w="825964"/>
                <a:gridCol w="739670"/>
                <a:gridCol w="1023209"/>
                <a:gridCol w="527785"/>
                <a:gridCol w="1040160"/>
                <a:gridCol w="1525568"/>
                <a:gridCol w="2288353"/>
                <a:gridCol w="2010976"/>
              </a:tblGrid>
              <a:tr h="206217">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Profile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horizon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Depth (cm)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Nitrogen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Organic matter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Available Phosphorus (mg/kg)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Available Sulphur (mg/kg)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17">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Muncho1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17">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17">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Muncho2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17">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17">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17">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90-150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681931" y="3836762"/>
            <a:ext cx="3173048" cy="369332"/>
          </a:xfrm>
          <a:prstGeom prst="rect">
            <a:avLst/>
          </a:prstGeom>
        </p:spPr>
        <p:txBody>
          <a:bodyPr wrap="none">
            <a:spAutoFit/>
          </a:bodyPr>
          <a:lstStyle/>
          <a:p>
            <a:pPr>
              <a:spcAft>
                <a:spcPts val="10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Table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7.Soil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Chemical Properties</a:t>
            </a:r>
            <a:endParaRPr lang="en-US"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3165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03057865"/>
              </p:ext>
            </p:extLst>
          </p:nvPr>
        </p:nvGraphicFramePr>
        <p:xfrm>
          <a:off x="877619" y="1067864"/>
          <a:ext cx="9631542" cy="2293522"/>
        </p:xfrm>
        <a:graphic>
          <a:graphicData uri="http://schemas.openxmlformats.org/drawingml/2006/table">
            <a:tbl>
              <a:tblPr firstRow="1" firstCol="1" bandRow="1"/>
              <a:tblGrid>
                <a:gridCol w="856492"/>
                <a:gridCol w="767008"/>
                <a:gridCol w="1061028"/>
                <a:gridCol w="767008"/>
                <a:gridCol w="767008"/>
                <a:gridCol w="767008"/>
                <a:gridCol w="573658"/>
                <a:gridCol w="1987030"/>
                <a:gridCol w="2085302"/>
              </a:tblGrid>
              <a:tr h="327646">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Profile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horizon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Depth (cm)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Exchangeable Acidity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Cation Exchange Capacity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46">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Muncho1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46">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46">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Muncho2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46">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46">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46">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90-150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844647" y="423861"/>
            <a:ext cx="4475392" cy="369332"/>
          </a:xfrm>
          <a:prstGeom prst="rect">
            <a:avLst/>
          </a:prstGeom>
        </p:spPr>
        <p:txBody>
          <a:bodyPr wrap="none">
            <a:spAutoFit/>
          </a:bodyPr>
          <a:lstStyle/>
          <a:p>
            <a:r>
              <a:rPr lang="en-US" dirty="0"/>
              <a:t>Table </a:t>
            </a:r>
            <a:r>
              <a:rPr lang="en-US" dirty="0" smtClean="0"/>
              <a:t>8. </a:t>
            </a:r>
            <a:r>
              <a:rPr lang="en-US" dirty="0" err="1"/>
              <a:t>Cation</a:t>
            </a:r>
            <a:r>
              <a:rPr lang="en-US" dirty="0"/>
              <a:t> Exchange Properties (</a:t>
            </a:r>
            <a:r>
              <a:rPr lang="en-US" dirty="0" err="1"/>
              <a:t>cmol</a:t>
            </a:r>
            <a:r>
              <a:rPr lang="en-US" dirty="0"/>
              <a:t>/kg)</a:t>
            </a:r>
          </a:p>
        </p:txBody>
      </p:sp>
      <p:graphicFrame>
        <p:nvGraphicFramePr>
          <p:cNvPr id="6" name="Table 5"/>
          <p:cNvGraphicFramePr>
            <a:graphicFrameLocks noGrp="1"/>
          </p:cNvGraphicFramePr>
          <p:nvPr>
            <p:extLst>
              <p:ext uri="{D42A27DB-BD31-4B8C-83A1-F6EECF244321}">
                <p14:modId xmlns:p14="http://schemas.microsoft.com/office/powerpoint/2010/main" val="297555862"/>
              </p:ext>
            </p:extLst>
          </p:nvPr>
        </p:nvGraphicFramePr>
        <p:xfrm>
          <a:off x="844647" y="3780207"/>
          <a:ext cx="10515600" cy="2944368"/>
        </p:xfrm>
        <a:graphic>
          <a:graphicData uri="http://schemas.openxmlformats.org/drawingml/2006/table">
            <a:tbl>
              <a:tblPr firstRow="1" firstCol="1" bandRow="1"/>
              <a:tblGrid>
                <a:gridCol w="1168400"/>
                <a:gridCol w="1168400"/>
                <a:gridCol w="1168400"/>
                <a:gridCol w="1168400"/>
                <a:gridCol w="1168400"/>
                <a:gridCol w="1168400"/>
                <a:gridCol w="1168400"/>
                <a:gridCol w="1168400"/>
                <a:gridCol w="1168400"/>
              </a:tblGrid>
              <a:tr h="190500">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GB"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algn="ctr">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Consistence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Profile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horizon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AIR DRY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MOIST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STICKINESS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PLASTICITY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Muncho1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5YR 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5YR 6/3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SLIGHTLY HARD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VERY FRIABLE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 STICKY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 PLASTIC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7.5YR 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5YR 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VERY HARD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SLIGHTLY STICKY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 PLASTIC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Muncho2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7.5YR 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5YR 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SLIGHTLY HARD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SLIGHTLY STICKY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PLASTIC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7.5YR 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10YR 8/5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EXTREMELY HARD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SLIGHTLY STICKY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SLIGHTLY PLASTIC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7.5YR 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7.5YR 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STICKY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PLASTIC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90-150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7.5YR 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10YR 8/5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VERY HARD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 STICKY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 PLASTIC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844647" y="3398880"/>
            <a:ext cx="3423245" cy="369332"/>
          </a:xfrm>
          <a:prstGeom prst="rect">
            <a:avLst/>
          </a:prstGeom>
        </p:spPr>
        <p:txBody>
          <a:bodyPr wrap="none">
            <a:spAutoFit/>
          </a:bodyPr>
          <a:lstStyle/>
          <a:p>
            <a:pPr>
              <a:spcAft>
                <a:spcPts val="10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Table 9</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Soil color and consistence</a:t>
            </a:r>
            <a:endParaRPr lang="en-US"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3180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23044843"/>
              </p:ext>
            </p:extLst>
          </p:nvPr>
        </p:nvGraphicFramePr>
        <p:xfrm>
          <a:off x="1506828" y="798489"/>
          <a:ext cx="8229598" cy="2377972"/>
        </p:xfrm>
        <a:graphic>
          <a:graphicData uri="http://schemas.openxmlformats.org/drawingml/2006/table">
            <a:tbl>
              <a:tblPr firstRow="1" firstCol="1" bandRow="1"/>
              <a:tblGrid>
                <a:gridCol w="1023906"/>
                <a:gridCol w="650241"/>
                <a:gridCol w="783228"/>
                <a:gridCol w="783228"/>
                <a:gridCol w="783228"/>
                <a:gridCol w="783228"/>
                <a:gridCol w="1324143"/>
                <a:gridCol w="1324143"/>
                <a:gridCol w="774253"/>
              </a:tblGrid>
              <a:tr h="455252">
                <a:tc>
                  <a:txBody>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Sample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Gravel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Silt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Texture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 factor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Bulk Density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Porosity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759">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(g/cm</a:t>
                      </a:r>
                      <a:r>
                        <a:rPr lang="en-US" sz="1800" baseline="30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759">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759">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759">
                <a:tc>
                  <a:txBody>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365546" y="295072"/>
            <a:ext cx="5700278" cy="369332"/>
          </a:xfrm>
          <a:prstGeom prst="rect">
            <a:avLst/>
          </a:prstGeom>
        </p:spPr>
        <p:txBody>
          <a:bodyPr wrap="none">
            <a:spAutoFit/>
          </a:bodyPr>
          <a:lstStyle/>
          <a:p>
            <a:r>
              <a:rPr lang="en-US" dirty="0"/>
              <a:t>Table </a:t>
            </a:r>
            <a:r>
              <a:rPr lang="en-US" dirty="0" smtClean="0"/>
              <a:t>10. </a:t>
            </a:r>
            <a:r>
              <a:rPr lang="en-US" dirty="0"/>
              <a:t>Physical properties of surface soil (0-15cm depth)</a:t>
            </a:r>
          </a:p>
        </p:txBody>
      </p:sp>
      <p:graphicFrame>
        <p:nvGraphicFramePr>
          <p:cNvPr id="6" name="Table 5"/>
          <p:cNvGraphicFramePr>
            <a:graphicFrameLocks noGrp="1"/>
          </p:cNvGraphicFramePr>
          <p:nvPr>
            <p:extLst>
              <p:ext uri="{D42A27DB-BD31-4B8C-83A1-F6EECF244321}">
                <p14:modId xmlns:p14="http://schemas.microsoft.com/office/powerpoint/2010/main" val="3407052650"/>
              </p:ext>
            </p:extLst>
          </p:nvPr>
        </p:nvGraphicFramePr>
        <p:xfrm>
          <a:off x="1523720" y="4259140"/>
          <a:ext cx="8367254" cy="2150524"/>
        </p:xfrm>
        <a:graphic>
          <a:graphicData uri="http://schemas.openxmlformats.org/drawingml/2006/table">
            <a:tbl>
              <a:tblPr firstRow="1" firstCol="1" bandRow="1"/>
              <a:tblGrid>
                <a:gridCol w="751481"/>
                <a:gridCol w="692343"/>
                <a:gridCol w="692343"/>
                <a:gridCol w="692343"/>
                <a:gridCol w="692343"/>
                <a:gridCol w="692343"/>
                <a:gridCol w="692343"/>
                <a:gridCol w="692343"/>
                <a:gridCol w="692343"/>
                <a:gridCol w="692343"/>
                <a:gridCol w="692343"/>
                <a:gridCol w="692343"/>
              </a:tblGrid>
              <a:tr h="397423">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Sample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423">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mg/kg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6">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cmol/kg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7423">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423">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423">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1541694" y="3437517"/>
            <a:ext cx="5760103" cy="369332"/>
          </a:xfrm>
          <a:prstGeom prst="rect">
            <a:avLst/>
          </a:prstGeom>
        </p:spPr>
        <p:txBody>
          <a:bodyPr wrap="none">
            <a:spAutoFit/>
          </a:bodyPr>
          <a:lstStyle/>
          <a:p>
            <a:r>
              <a:rPr lang="en-US" dirty="0"/>
              <a:t>Table </a:t>
            </a:r>
            <a:r>
              <a:rPr lang="en-US" dirty="0" smtClean="0"/>
              <a:t>11.Chemical </a:t>
            </a:r>
            <a:r>
              <a:rPr lang="en-US" dirty="0"/>
              <a:t>properties of surface soil (0-15cm depth)</a:t>
            </a:r>
          </a:p>
        </p:txBody>
      </p:sp>
    </p:spTree>
    <p:extLst>
      <p:ext uri="{BB962C8B-B14F-4D97-AF65-F5344CB8AC3E}">
        <p14:creationId xmlns:p14="http://schemas.microsoft.com/office/powerpoint/2010/main" val="1903349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43189"/>
          </a:xfrm>
        </p:spPr>
        <p:txBody>
          <a:bodyPr>
            <a:normAutofit/>
          </a:bodyPr>
          <a:lstStyle/>
          <a:p>
            <a:pPr algn="ctr"/>
            <a:r>
              <a:rPr lang="en-US" sz="3600" b="1" dirty="0"/>
              <a:t>Waste Management Practices</a:t>
            </a:r>
          </a:p>
        </p:txBody>
      </p:sp>
      <p:sp>
        <p:nvSpPr>
          <p:cNvPr id="3" name="Content Placeholder 2"/>
          <p:cNvSpPr>
            <a:spLocks noGrp="1"/>
          </p:cNvSpPr>
          <p:nvPr>
            <p:ph idx="1"/>
          </p:nvPr>
        </p:nvSpPr>
        <p:spPr>
          <a:xfrm>
            <a:off x="838199" y="1506828"/>
            <a:ext cx="10649755" cy="4670135"/>
          </a:xfrm>
        </p:spPr>
        <p:txBody>
          <a:bodyPr/>
          <a:lstStyle/>
          <a:p>
            <a:r>
              <a:rPr lang="en-US" dirty="0"/>
              <a:t>At the upper catchment around National Open University under the nearby bridge, a large deposit of solid waste was sighted. </a:t>
            </a:r>
            <a:endParaRPr lang="en-US" dirty="0" smtClean="0"/>
          </a:p>
          <a:p>
            <a:r>
              <a:rPr lang="en-US" dirty="0" smtClean="0"/>
              <a:t>Though </a:t>
            </a:r>
            <a:r>
              <a:rPr lang="en-US" dirty="0"/>
              <a:t>as was generally observed, there seem to be a near absence of indiscriminate disposal of waste in this catchment. </a:t>
            </a:r>
            <a:endParaRPr lang="en-US" dirty="0" smtClean="0"/>
          </a:p>
          <a:p>
            <a:r>
              <a:rPr lang="en-US" dirty="0" smtClean="0"/>
              <a:t>It </a:t>
            </a:r>
            <a:r>
              <a:rPr lang="en-US" dirty="0"/>
              <a:t>could be as a result of government’s efforts in waste evacuation in the catchment</a:t>
            </a:r>
            <a:r>
              <a:rPr lang="en-US" dirty="0" smtClean="0"/>
              <a:t>.</a:t>
            </a:r>
          </a:p>
          <a:p>
            <a:r>
              <a:rPr lang="en-US" dirty="0" smtClean="0"/>
              <a:t> </a:t>
            </a:r>
            <a:r>
              <a:rPr lang="en-US" dirty="0"/>
              <a:t>However, </a:t>
            </a:r>
            <a:r>
              <a:rPr lang="en-US" dirty="0" err="1"/>
              <a:t>feacal</a:t>
            </a:r>
            <a:r>
              <a:rPr lang="en-US" dirty="0"/>
              <a:t> waste was observed around hills and abandoned mine sites in some of the communities.</a:t>
            </a:r>
          </a:p>
          <a:p>
            <a:endParaRPr lang="en-US" dirty="0"/>
          </a:p>
        </p:txBody>
      </p:sp>
    </p:spTree>
    <p:extLst>
      <p:ext uri="{BB962C8B-B14F-4D97-AF65-F5344CB8AC3E}">
        <p14:creationId xmlns:p14="http://schemas.microsoft.com/office/powerpoint/2010/main" val="797015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49" y="0"/>
            <a:ext cx="10515600" cy="1159099"/>
          </a:xfrm>
        </p:spPr>
        <p:txBody>
          <a:bodyPr>
            <a:normAutofit/>
          </a:bodyPr>
          <a:lstStyle/>
          <a:p>
            <a:pPr algn="ctr"/>
            <a:r>
              <a:rPr lang="en-US" sz="3200" b="1" dirty="0"/>
              <a:t>Air Quality</a:t>
            </a:r>
          </a:p>
        </p:txBody>
      </p:sp>
      <p:graphicFrame>
        <p:nvGraphicFramePr>
          <p:cNvPr id="4" name="Table 3"/>
          <p:cNvGraphicFramePr>
            <a:graphicFrameLocks noGrp="1"/>
          </p:cNvGraphicFramePr>
          <p:nvPr>
            <p:extLst>
              <p:ext uri="{D42A27DB-BD31-4B8C-83A1-F6EECF244321}">
                <p14:modId xmlns:p14="http://schemas.microsoft.com/office/powerpoint/2010/main" val="3981940639"/>
              </p:ext>
            </p:extLst>
          </p:nvPr>
        </p:nvGraphicFramePr>
        <p:xfrm>
          <a:off x="1674254" y="1493946"/>
          <a:ext cx="8152327" cy="4172753"/>
        </p:xfrm>
        <a:graphic>
          <a:graphicData uri="http://schemas.openxmlformats.org/drawingml/2006/table">
            <a:tbl>
              <a:tblPr firstRow="1" firstCol="1" bandRow="1"/>
              <a:tblGrid>
                <a:gridCol w="787189"/>
                <a:gridCol w="969226"/>
                <a:gridCol w="983167"/>
                <a:gridCol w="689611"/>
                <a:gridCol w="787189"/>
                <a:gridCol w="787189"/>
                <a:gridCol w="787189"/>
                <a:gridCol w="787189"/>
                <a:gridCol w="787189"/>
                <a:gridCol w="787189"/>
              </a:tblGrid>
              <a:tr h="320981">
                <a:tc>
                  <a:txBody>
                    <a:bodyPr/>
                    <a:lstStyle/>
                    <a:p>
                      <a:pPr marL="0" marR="0">
                        <a:lnSpc>
                          <a:spcPct val="115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Longitude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Latitude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H2S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9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E8 55.197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N9 49.488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3209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E8 52.509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N9 49.616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209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E8 51.983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N9 49.468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209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E8 51.874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N9 50.237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209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E8 51.649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N9 50.143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209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E8 51.746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N9 49.572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209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E8 52.030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N9 50.028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209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E8 52.117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N9 50.273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209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E8 53.186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N9 54.188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641962">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209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146479" y="5913430"/>
            <a:ext cx="7190704" cy="369332"/>
          </a:xfrm>
          <a:prstGeom prst="rect">
            <a:avLst/>
          </a:prstGeom>
        </p:spPr>
        <p:txBody>
          <a:bodyPr wrap="square">
            <a:spAutoFit/>
          </a:bodyPr>
          <a:lstStyle/>
          <a:p>
            <a:r>
              <a:rPr lang="en-US" dirty="0"/>
              <a:t>Generally, all the parameters are below the NESREA Regulatory limits </a:t>
            </a:r>
          </a:p>
        </p:txBody>
      </p:sp>
      <p:sp>
        <p:nvSpPr>
          <p:cNvPr id="6" name="Rectangle 5"/>
          <p:cNvSpPr/>
          <p:nvPr/>
        </p:nvSpPr>
        <p:spPr>
          <a:xfrm>
            <a:off x="1850264" y="835933"/>
            <a:ext cx="7770254" cy="369332"/>
          </a:xfrm>
          <a:prstGeom prst="rect">
            <a:avLst/>
          </a:prstGeom>
        </p:spPr>
        <p:txBody>
          <a:bodyPr wrap="square">
            <a:spAutoFit/>
          </a:bodyPr>
          <a:lstStyle/>
          <a:p>
            <a:pPr>
              <a:spcAft>
                <a:spcPts val="10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Table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12.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Air quality of </a:t>
            </a:r>
            <a:r>
              <a:rPr lang="en-US"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Pyeng</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catchment Plateau State Nigeria</a:t>
            </a:r>
            <a:endParaRPr lang="en-US"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302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4" y="90153"/>
            <a:ext cx="10515600" cy="965915"/>
          </a:xfrm>
        </p:spPr>
        <p:txBody>
          <a:bodyPr>
            <a:normAutofit/>
          </a:bodyPr>
          <a:lstStyle/>
          <a:p>
            <a:pPr algn="ctr"/>
            <a:r>
              <a:rPr lang="en-US" sz="3200" b="1" dirty="0"/>
              <a:t>Climate Issues</a:t>
            </a:r>
          </a:p>
        </p:txBody>
      </p:sp>
      <p:sp>
        <p:nvSpPr>
          <p:cNvPr id="3" name="Content Placeholder 2"/>
          <p:cNvSpPr>
            <a:spLocks noGrp="1"/>
          </p:cNvSpPr>
          <p:nvPr>
            <p:ph idx="1"/>
          </p:nvPr>
        </p:nvSpPr>
        <p:spPr>
          <a:xfrm>
            <a:off x="773805" y="1056068"/>
            <a:ext cx="10515600" cy="4351338"/>
          </a:xfrm>
        </p:spPr>
        <p:txBody>
          <a:bodyPr/>
          <a:lstStyle/>
          <a:p>
            <a:pPr algn="just"/>
            <a:r>
              <a:rPr lang="en-US" dirty="0"/>
              <a:t>The present climate status and future trends in the project locations were determined through analysis of the elements of climate including rainfall, temperature (minimum, maximum and mean), relative humidity and wind speed. 35 years (1979-2013) climatic data was sourced from Global Weather (2019). </a:t>
            </a:r>
            <a:endParaRPr lang="en-US" dirty="0" smtClean="0"/>
          </a:p>
          <a:p>
            <a:r>
              <a:rPr lang="en-US" dirty="0"/>
              <a:t>Generally, rainfall in the entire area is declining</a:t>
            </a:r>
            <a:r>
              <a:rPr lang="en-US" dirty="0" smtClean="0"/>
              <a:t>.</a:t>
            </a:r>
          </a:p>
          <a:p>
            <a:r>
              <a:rPr lang="en-US" dirty="0" smtClean="0"/>
              <a:t>Temperature </a:t>
            </a:r>
            <a:r>
              <a:rPr lang="en-US" dirty="0"/>
              <a:t>is on the </a:t>
            </a:r>
            <a:r>
              <a:rPr lang="en-US" dirty="0" smtClean="0"/>
              <a:t>increase.</a:t>
            </a:r>
          </a:p>
          <a:p>
            <a:r>
              <a:rPr lang="en-US" dirty="0"/>
              <a:t>The wind speed varies between 2 and 6 knots for most of the year with an average speed of about 4 knots. The maximum wind speed recorded within the period was 10 knots.  </a:t>
            </a:r>
          </a:p>
        </p:txBody>
      </p:sp>
    </p:spTree>
    <p:extLst>
      <p:ext uri="{BB962C8B-B14F-4D97-AF65-F5344CB8AC3E}">
        <p14:creationId xmlns:p14="http://schemas.microsoft.com/office/powerpoint/2010/main" val="617201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64" y="83450"/>
            <a:ext cx="10515600" cy="961399"/>
          </a:xfrm>
        </p:spPr>
        <p:txBody>
          <a:bodyPr>
            <a:normAutofit/>
          </a:bodyPr>
          <a:lstStyle/>
          <a:p>
            <a:pPr algn="ctr"/>
            <a:r>
              <a:rPr lang="en-US" sz="3600" b="1" dirty="0"/>
              <a:t>Biodiversity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555" y="1414181"/>
            <a:ext cx="8667482" cy="5455871"/>
          </a:xfrm>
          <a:prstGeom prst="rect">
            <a:avLst/>
          </a:prstGeom>
        </p:spPr>
      </p:pic>
      <p:sp>
        <p:nvSpPr>
          <p:cNvPr id="6" name="Rectangle 5"/>
          <p:cNvSpPr/>
          <p:nvPr/>
        </p:nvSpPr>
        <p:spPr>
          <a:xfrm>
            <a:off x="2082625" y="1044849"/>
            <a:ext cx="4973669" cy="369332"/>
          </a:xfrm>
          <a:prstGeom prst="rect">
            <a:avLst/>
          </a:prstGeom>
        </p:spPr>
        <p:txBody>
          <a:bodyPr wrap="none">
            <a:spAutoFit/>
          </a:bodyPr>
          <a:lstStyle/>
          <a:p>
            <a:pPr>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Table </a:t>
            </a:r>
            <a:r>
              <a:rPr lang="en-US" dirty="0" smtClean="0">
                <a:latin typeface="Calibri" panose="020F0502020204030204" pitchFamily="34" charset="0"/>
                <a:ea typeface="Calibri" panose="020F0502020204030204" pitchFamily="34" charset="0"/>
                <a:cs typeface="Times New Roman" panose="02020603050405020304" pitchFamily="18" charset="0"/>
              </a:rPr>
              <a:t>13.  </a:t>
            </a:r>
            <a:r>
              <a:rPr lang="en-US" dirty="0">
                <a:latin typeface="Calibri" panose="020F0502020204030204" pitchFamily="34" charset="0"/>
                <a:ea typeface="Calibri" panose="020F0502020204030204" pitchFamily="34" charset="0"/>
                <a:cs typeface="Times New Roman" panose="02020603050405020304" pitchFamily="18" charset="0"/>
              </a:rPr>
              <a:t>List of plants species in </a:t>
            </a:r>
            <a:r>
              <a:rPr lang="en-US" dirty="0" err="1" smtClean="0">
                <a:latin typeface="Calibri" panose="020F0502020204030204" pitchFamily="34" charset="0"/>
                <a:ea typeface="Calibri" panose="020F0502020204030204" pitchFamily="34" charset="0"/>
                <a:cs typeface="Times New Roman" panose="02020603050405020304" pitchFamily="18" charset="0"/>
              </a:rPr>
              <a:t>Pyeng</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Catchment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293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79" y="511979"/>
            <a:ext cx="10533845" cy="6217232"/>
          </a:xfrm>
        </p:spPr>
        <p:txBody>
          <a:bodyPr>
            <a:normAutofit/>
          </a:bodyPr>
          <a:lstStyle/>
          <a:p>
            <a:pPr algn="just"/>
            <a:r>
              <a:rPr lang="en-US" dirty="0"/>
              <a:t>An urban catchment has diverse benefits associated with it - economic, natural, recreational, and cultural - with natural systems within the catchment having to absorb a number of uses associated with these </a:t>
            </a:r>
            <a:r>
              <a:rPr lang="en-US" dirty="0" smtClean="0"/>
              <a:t>benefits.</a:t>
            </a:r>
          </a:p>
          <a:p>
            <a:pPr algn="just"/>
            <a:r>
              <a:rPr lang="en-US" dirty="0"/>
              <a:t>Soil erosion also poses a threat to watersheds and the environment. According to the FAO, the world's cultivated soils - meaning soils that have been rearranged - have lost between 25 and 75 percent of their original carbon stock, which has been released into the atmosphere in the form of carbon dioxide</a:t>
            </a:r>
            <a:r>
              <a:rPr lang="en-US" dirty="0" smtClean="0"/>
              <a:t>.</a:t>
            </a:r>
          </a:p>
          <a:p>
            <a:pPr algn="just"/>
            <a:r>
              <a:rPr lang="en-US" dirty="0"/>
              <a:t>Research reports (</a:t>
            </a:r>
            <a:r>
              <a:rPr lang="en-US" dirty="0" err="1"/>
              <a:t>Igbokwe</a:t>
            </a:r>
            <a:r>
              <a:rPr lang="en-US" dirty="0"/>
              <a:t> </a:t>
            </a:r>
            <a:r>
              <a:rPr lang="en-US" i="1" dirty="0"/>
              <a:t>et al.,</a:t>
            </a:r>
            <a:r>
              <a:rPr lang="en-US" dirty="0"/>
              <a:t> 2008; </a:t>
            </a:r>
            <a:r>
              <a:rPr lang="en-US" dirty="0" err="1"/>
              <a:t>Jimoh</a:t>
            </a:r>
            <a:r>
              <a:rPr lang="en-US" dirty="0"/>
              <a:t>, 2008; Abu, 2011) have established relationships between human activities and soil erosion, indicating that both affect each other significantly.</a:t>
            </a:r>
          </a:p>
        </p:txBody>
      </p:sp>
    </p:spTree>
    <p:extLst>
      <p:ext uri="{BB962C8B-B14F-4D97-AF65-F5344CB8AC3E}">
        <p14:creationId xmlns:p14="http://schemas.microsoft.com/office/powerpoint/2010/main" val="1711548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228" y="386366"/>
            <a:ext cx="9337797" cy="5924282"/>
          </a:xfrm>
          <a:prstGeom prst="rect">
            <a:avLst/>
          </a:prstGeom>
        </p:spPr>
      </p:pic>
    </p:spTree>
    <p:extLst>
      <p:ext uri="{BB962C8B-B14F-4D97-AF65-F5344CB8AC3E}">
        <p14:creationId xmlns:p14="http://schemas.microsoft.com/office/powerpoint/2010/main" val="710373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1164972"/>
              </p:ext>
            </p:extLst>
          </p:nvPr>
        </p:nvGraphicFramePr>
        <p:xfrm>
          <a:off x="991673" y="1197736"/>
          <a:ext cx="7976334" cy="5760720"/>
        </p:xfrm>
        <a:graphic>
          <a:graphicData uri="http://schemas.openxmlformats.org/drawingml/2006/table">
            <a:tbl>
              <a:tblPr firstRow="1" firstCol="1" bandRow="1"/>
              <a:tblGrid>
                <a:gridCol w="858055"/>
                <a:gridCol w="2234517"/>
                <a:gridCol w="2148712"/>
                <a:gridCol w="1367525"/>
                <a:gridCol w="1367525"/>
              </a:tblGrid>
              <a:tr h="341314">
                <a:tc>
                  <a:txBody>
                    <a:bodyPr/>
                    <a:lstStyle/>
                    <a:p>
                      <a:pPr marL="0" marR="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Scientific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Common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Family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314">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Otter strew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Potamogalevelox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Insectovore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41314">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Epixerusepii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African palm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squirel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Rodent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1314">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Gazelladorcas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Dorcas gazelle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Artrodactyla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Endangered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1314">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Python zebae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Rock python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Reptiles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Endangered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1314">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Manisgigantean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Giant pangolin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Phoeidota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Endangered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1314">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Manistricuspus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Tree pangolin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Phoeidota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Endangered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1314">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Felisaurata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Golden cat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Carnivora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Endangered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1314">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Felis caracal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Caracal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Carnivora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Endangered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1314">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Felislibyca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Wild cat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Carnivora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1314">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Cephalophussylvicultor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Yellow backed duiker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Artrodactyla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1314">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Gorilla gorilla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Gorilla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Primate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Endangered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1314">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Felisserval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Carnivora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Endangered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268698" y="514013"/>
            <a:ext cx="4427238" cy="369332"/>
          </a:xfrm>
          <a:prstGeom prst="rect">
            <a:avLst/>
          </a:prstGeom>
        </p:spPr>
        <p:txBody>
          <a:bodyPr wrap="none">
            <a:spAutoFit/>
          </a:bodyPr>
          <a:lstStyle/>
          <a:p>
            <a:r>
              <a:rPr lang="en-US" dirty="0"/>
              <a:t>Table </a:t>
            </a:r>
            <a:r>
              <a:rPr lang="en-US" dirty="0" smtClean="0"/>
              <a:t>14. </a:t>
            </a:r>
            <a:r>
              <a:rPr lang="en-US" dirty="0"/>
              <a:t>Wildlife species in </a:t>
            </a:r>
            <a:r>
              <a:rPr lang="en-US" dirty="0" err="1" smtClean="0"/>
              <a:t>Pyeng</a:t>
            </a:r>
            <a:r>
              <a:rPr lang="en-US" dirty="0" smtClean="0"/>
              <a:t> </a:t>
            </a:r>
            <a:r>
              <a:rPr lang="en-US" dirty="0"/>
              <a:t>catchment</a:t>
            </a:r>
          </a:p>
        </p:txBody>
      </p:sp>
    </p:spTree>
    <p:extLst>
      <p:ext uri="{BB962C8B-B14F-4D97-AF65-F5344CB8AC3E}">
        <p14:creationId xmlns:p14="http://schemas.microsoft.com/office/powerpoint/2010/main" val="2464958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15137096"/>
              </p:ext>
            </p:extLst>
          </p:nvPr>
        </p:nvGraphicFramePr>
        <p:xfrm>
          <a:off x="722290" y="1492651"/>
          <a:ext cx="10515601" cy="5760720"/>
        </p:xfrm>
        <a:graphic>
          <a:graphicData uri="http://schemas.openxmlformats.org/drawingml/2006/table">
            <a:tbl>
              <a:tblPr firstRow="1" firstCol="1" bandRow="1"/>
              <a:tblGrid>
                <a:gridCol w="569946"/>
                <a:gridCol w="2679375"/>
                <a:gridCol w="2437516"/>
                <a:gridCol w="1589959"/>
                <a:gridCol w="1224016"/>
                <a:gridCol w="2014789"/>
              </a:tblGrid>
              <a:tr h="205740">
                <a:tc>
                  <a:txBody>
                    <a:bodyPr/>
                    <a:lstStyle/>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COMMON 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SPECIES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FAMILY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NUMBER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CONSERVATION STATUS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40">
                <a:tc>
                  <a:txBody>
                    <a:bodyPr/>
                    <a:lstStyle/>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Hamerkop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Scopus umbretta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Scopidae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205740">
                <a:tc>
                  <a:txBody>
                    <a:bodyPr/>
                    <a:lstStyle/>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Red eyed-dove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Streptopelia semitorquata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Columbidae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Adamawa Turtle dove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Streptopelia hypopyrrha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Columbidae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Crested Lark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Galerida cristata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Alaudidae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Black Kite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Milvus migrans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Accipitridae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Yellow-Crowned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gonoleck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Laniarius barbarus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Malaconotidae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Yellow-Fronted tinker bird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Pogoniulus chrysoconus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Lybiidae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Northern Red Bishop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Euplectes franciscanus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Ploceidae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Black billed-wood Dove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dirty="0" err="1">
                          <a:effectLst/>
                          <a:latin typeface="Times New Roman" panose="02020603050405020304" pitchFamily="18" charset="0"/>
                          <a:ea typeface="Times New Roman" panose="02020603050405020304" pitchFamily="18" charset="0"/>
                          <a:cs typeface="Times New Roman" panose="02020603050405020304" pitchFamily="18" charset="0"/>
                        </a:rPr>
                        <a:t>Turtur</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ea typeface="Times New Roman" panose="02020603050405020304" pitchFamily="18" charset="0"/>
                          <a:cs typeface="Times New Roman" panose="02020603050405020304" pitchFamily="18" charset="0"/>
                        </a:rPr>
                        <a:t>abyssinicus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Columbidae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Black Crowned tchagra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dirty="0" err="1">
                          <a:effectLst/>
                          <a:latin typeface="Times New Roman" panose="02020603050405020304" pitchFamily="18" charset="0"/>
                          <a:ea typeface="Times New Roman" panose="02020603050405020304" pitchFamily="18" charset="0"/>
                          <a:cs typeface="Times New Roman" panose="02020603050405020304" pitchFamily="18" charset="0"/>
                        </a:rPr>
                        <a:t>Tchagra</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ea typeface="Times New Roman" panose="02020603050405020304" pitchFamily="18" charset="0"/>
                          <a:cs typeface="Times New Roman" panose="02020603050405020304" pitchFamily="18" charset="0"/>
                        </a:rPr>
                        <a:t>senegalus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Malaconotidae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Red-Billed Firefinch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dirty="0" err="1">
                          <a:effectLst/>
                          <a:latin typeface="Times New Roman" panose="02020603050405020304" pitchFamily="18" charset="0"/>
                          <a:ea typeface="Times New Roman" panose="02020603050405020304" pitchFamily="18" charset="0"/>
                          <a:cs typeface="Times New Roman" panose="02020603050405020304" pitchFamily="18" charset="0"/>
                        </a:rPr>
                        <a:t>Lagonosticta</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ea typeface="Times New Roman" panose="02020603050405020304" pitchFamily="18" charset="0"/>
                          <a:cs typeface="Times New Roman" panose="02020603050405020304" pitchFamily="18" charset="0"/>
                        </a:rPr>
                        <a:t>senegala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Estrildidae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Village Indigobirds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dirty="0" err="1">
                          <a:effectLst/>
                          <a:latin typeface="Times New Roman" panose="02020603050405020304" pitchFamily="18" charset="0"/>
                          <a:ea typeface="Times New Roman" panose="02020603050405020304" pitchFamily="18" charset="0"/>
                          <a:cs typeface="Times New Roman" panose="02020603050405020304" pitchFamily="18" charset="0"/>
                        </a:rPr>
                        <a:t>Vidua</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ea typeface="Times New Roman" panose="02020603050405020304" pitchFamily="18" charset="0"/>
                          <a:cs typeface="Times New Roman" panose="02020603050405020304" pitchFamily="18" charset="0"/>
                        </a:rPr>
                        <a:t>chalybeata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Viduidae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Common Bulbul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Pycnonotus barbatus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Pycnonotidae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Laughing Dove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Spilopelia senegalensis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Columbidae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Black Kite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Milvus migrans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Accipitridae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205740">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Pied Crow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Corvus albus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Corvidae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least concern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674512" y="761881"/>
            <a:ext cx="7383887" cy="369332"/>
          </a:xfrm>
          <a:prstGeom prst="rect">
            <a:avLst/>
          </a:prstGeom>
        </p:spPr>
        <p:txBody>
          <a:bodyPr wrap="square">
            <a:spAutoFit/>
          </a:bodyPr>
          <a:lstStyle/>
          <a:p>
            <a:r>
              <a:rPr lang="en-US" dirty="0"/>
              <a:t>Table </a:t>
            </a:r>
            <a:r>
              <a:rPr lang="en-US" dirty="0" smtClean="0"/>
              <a:t>15. </a:t>
            </a:r>
            <a:r>
              <a:rPr lang="en-US" dirty="0"/>
              <a:t>List of some bird species in </a:t>
            </a:r>
            <a:r>
              <a:rPr lang="en-US" dirty="0" err="1" smtClean="0"/>
              <a:t>Pyeng</a:t>
            </a:r>
            <a:r>
              <a:rPr lang="en-US" dirty="0" smtClean="0"/>
              <a:t> </a:t>
            </a:r>
            <a:r>
              <a:rPr lang="en-US" dirty="0"/>
              <a:t>catchment</a:t>
            </a:r>
          </a:p>
        </p:txBody>
      </p:sp>
    </p:spTree>
    <p:extLst>
      <p:ext uri="{BB962C8B-B14F-4D97-AF65-F5344CB8AC3E}">
        <p14:creationId xmlns:p14="http://schemas.microsoft.com/office/powerpoint/2010/main" val="3206176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09883"/>
          </a:xfrm>
        </p:spPr>
        <p:txBody>
          <a:bodyPr>
            <a:normAutofit/>
          </a:bodyPr>
          <a:lstStyle/>
          <a:p>
            <a:pPr algn="ctr"/>
            <a:r>
              <a:rPr lang="en-US" sz="3200" b="1" dirty="0"/>
              <a:t>Land Use and Land Cover Dynamics</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8333" b="17825"/>
          <a:stretch/>
        </p:blipFill>
        <p:spPr bwMode="auto">
          <a:xfrm>
            <a:off x="361315" y="740800"/>
            <a:ext cx="5263971" cy="5428181"/>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2566" r="22080"/>
          <a:stretch/>
        </p:blipFill>
        <p:spPr bwMode="auto">
          <a:xfrm>
            <a:off x="6096000" y="787356"/>
            <a:ext cx="5734685" cy="5381625"/>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614154" y="6194739"/>
            <a:ext cx="8646017" cy="369332"/>
          </a:xfrm>
          <a:prstGeom prst="rect">
            <a:avLst/>
          </a:prstGeom>
        </p:spPr>
        <p:txBody>
          <a:bodyPr wrap="square">
            <a:spAutoFit/>
          </a:bodyPr>
          <a:lstStyle/>
          <a:p>
            <a:pPr algn="ctr">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Figure 9</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Land use and Land cover classes </a:t>
            </a:r>
            <a:r>
              <a:rPr lang="en-US" dirty="0" smtClean="0">
                <a:latin typeface="Calibri" panose="020F0502020204030204" pitchFamily="34" charset="0"/>
                <a:ea typeface="Calibri" panose="020F0502020204030204" pitchFamily="34" charset="0"/>
                <a:cs typeface="Times New Roman" panose="02020603050405020304" pitchFamily="18" charset="0"/>
              </a:rPr>
              <a:t>2010</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221082" y="6220497"/>
            <a:ext cx="4695324" cy="369332"/>
          </a:xfrm>
          <a:prstGeom prst="rect">
            <a:avLst/>
          </a:prstGeom>
        </p:spPr>
        <p:txBody>
          <a:bodyPr wrap="none">
            <a:spAutoFit/>
          </a:bodyPr>
          <a:lstStyle/>
          <a:p>
            <a:pPr algn="ctr">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Figure </a:t>
            </a:r>
            <a:r>
              <a:rPr lang="en-US" dirty="0" smtClean="0">
                <a:latin typeface="Calibri" panose="020F0502020204030204" pitchFamily="34" charset="0"/>
                <a:ea typeface="Calibri" panose="020F0502020204030204" pitchFamily="34" charset="0"/>
                <a:cs typeface="Times New Roman" panose="02020603050405020304" pitchFamily="18" charset="0"/>
              </a:rPr>
              <a:t>10. </a:t>
            </a:r>
            <a:r>
              <a:rPr lang="en-US" dirty="0">
                <a:latin typeface="Calibri" panose="020F0502020204030204" pitchFamily="34" charset="0"/>
                <a:ea typeface="Calibri" panose="020F0502020204030204" pitchFamily="34" charset="0"/>
                <a:cs typeface="Times New Roman" panose="02020603050405020304" pitchFamily="18" charset="0"/>
              </a:rPr>
              <a:t>Land use and Land cover classes 2020</a:t>
            </a:r>
          </a:p>
        </p:txBody>
      </p:sp>
    </p:spTree>
    <p:extLst>
      <p:ext uri="{BB962C8B-B14F-4D97-AF65-F5344CB8AC3E}">
        <p14:creationId xmlns:p14="http://schemas.microsoft.com/office/powerpoint/2010/main" val="3294967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01520442"/>
              </p:ext>
            </p:extLst>
          </p:nvPr>
        </p:nvGraphicFramePr>
        <p:xfrm>
          <a:off x="502274" y="1056069"/>
          <a:ext cx="4829580" cy="2884868"/>
        </p:xfrm>
        <a:graphic>
          <a:graphicData uri="http://schemas.openxmlformats.org/drawingml/2006/table">
            <a:tbl>
              <a:tblPr firstRow="1" firstCol="1" bandRow="1"/>
              <a:tblGrid>
                <a:gridCol w="3241795"/>
                <a:gridCol w="1587785"/>
              </a:tblGrid>
              <a:tr h="412124">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Class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Area (Ha)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24">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Built 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1380.96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24">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Bare Surface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24">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Rock Outcrop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488.34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24">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Agricultural Land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24">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Vegetation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501.12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24">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Water Body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40495" y="526892"/>
            <a:ext cx="4477636" cy="369332"/>
          </a:xfrm>
          <a:prstGeom prst="rect">
            <a:avLst/>
          </a:prstGeom>
        </p:spPr>
        <p:txBody>
          <a:bodyPr wrap="none">
            <a:spAutoFit/>
          </a:bodyPr>
          <a:lstStyle/>
          <a:p>
            <a:r>
              <a:rPr lang="en-US" dirty="0"/>
              <a:t>Table </a:t>
            </a:r>
            <a:r>
              <a:rPr lang="en-US" dirty="0" smtClean="0"/>
              <a:t>16. </a:t>
            </a:r>
            <a:r>
              <a:rPr lang="en-US" dirty="0"/>
              <a:t>Statistics of Land use classes in 2010</a:t>
            </a:r>
          </a:p>
        </p:txBody>
      </p:sp>
      <p:graphicFrame>
        <p:nvGraphicFramePr>
          <p:cNvPr id="6" name="Table 5"/>
          <p:cNvGraphicFramePr>
            <a:graphicFrameLocks noGrp="1"/>
          </p:cNvGraphicFramePr>
          <p:nvPr>
            <p:extLst>
              <p:ext uri="{D42A27DB-BD31-4B8C-83A1-F6EECF244321}">
                <p14:modId xmlns:p14="http://schemas.microsoft.com/office/powerpoint/2010/main" val="1143907500"/>
              </p:ext>
            </p:extLst>
          </p:nvPr>
        </p:nvGraphicFramePr>
        <p:xfrm>
          <a:off x="6297770" y="1056066"/>
          <a:ext cx="4906850" cy="2884868"/>
        </p:xfrm>
        <a:graphic>
          <a:graphicData uri="http://schemas.openxmlformats.org/drawingml/2006/table">
            <a:tbl>
              <a:tblPr firstRow="1" firstCol="1" bandRow="1"/>
              <a:tblGrid>
                <a:gridCol w="3263140"/>
                <a:gridCol w="1643710"/>
              </a:tblGrid>
              <a:tr h="412124">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Class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Area (Ha)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24">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Built 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1489.77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24">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Bare Surface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24">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Rock Outcrop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24">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Scattered Cultivation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1152.63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24">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Vegetation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158.34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24">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Waterbody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6265531" y="526892"/>
            <a:ext cx="4477636" cy="369332"/>
          </a:xfrm>
          <a:prstGeom prst="rect">
            <a:avLst/>
          </a:prstGeom>
        </p:spPr>
        <p:txBody>
          <a:bodyPr wrap="none">
            <a:spAutoFit/>
          </a:bodyPr>
          <a:lstStyle/>
          <a:p>
            <a:r>
              <a:rPr lang="en-US" dirty="0"/>
              <a:t>Table </a:t>
            </a:r>
            <a:r>
              <a:rPr lang="en-US" dirty="0" smtClean="0"/>
              <a:t>17. </a:t>
            </a:r>
            <a:r>
              <a:rPr lang="en-US" dirty="0"/>
              <a:t>Statistics of Land use classes in 2010</a:t>
            </a:r>
          </a:p>
        </p:txBody>
      </p:sp>
    </p:spTree>
    <p:extLst>
      <p:ext uri="{BB962C8B-B14F-4D97-AF65-F5344CB8AC3E}">
        <p14:creationId xmlns:p14="http://schemas.microsoft.com/office/powerpoint/2010/main" val="2161830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30310"/>
          </a:xfrm>
        </p:spPr>
        <p:txBody>
          <a:bodyPr>
            <a:normAutofit/>
          </a:bodyPr>
          <a:lstStyle/>
          <a:p>
            <a:pPr algn="ctr"/>
            <a:r>
              <a:rPr lang="en-US" sz="3200" b="1" dirty="0"/>
              <a:t>Demographic and Socio-Economic Characteristics</a:t>
            </a:r>
          </a:p>
        </p:txBody>
      </p:sp>
      <p:graphicFrame>
        <p:nvGraphicFramePr>
          <p:cNvPr id="4" name="Table 3"/>
          <p:cNvGraphicFramePr>
            <a:graphicFrameLocks noGrp="1"/>
          </p:cNvGraphicFramePr>
          <p:nvPr>
            <p:extLst>
              <p:ext uri="{D42A27DB-BD31-4B8C-83A1-F6EECF244321}">
                <p14:modId xmlns:p14="http://schemas.microsoft.com/office/powerpoint/2010/main" val="1413654118"/>
              </p:ext>
            </p:extLst>
          </p:nvPr>
        </p:nvGraphicFramePr>
        <p:xfrm>
          <a:off x="718976" y="1710142"/>
          <a:ext cx="3232785" cy="2880360"/>
        </p:xfrm>
        <a:graphic>
          <a:graphicData uri="http://schemas.openxmlformats.org/drawingml/2006/table">
            <a:tbl>
              <a:tblPr firstRow="1" firstCol="1" bandRow="1"/>
              <a:tblGrid>
                <a:gridCol w="1058764"/>
                <a:gridCol w="899442"/>
                <a:gridCol w="636655"/>
                <a:gridCol w="637924"/>
              </a:tblGrid>
              <a:tr h="190500">
                <a:tc>
                  <a:txBody>
                    <a:bodyPr/>
                    <a:lstStyle/>
                    <a:p>
                      <a:pPr marL="0" marR="0" algn="just">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Family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
                        <a:lnSpc>
                          <a:spcPct val="150000"/>
                        </a:lnSpc>
                        <a:spcBef>
                          <a:spcPts val="0"/>
                        </a:spcBef>
                        <a:spcAft>
                          <a:spcPts val="0"/>
                        </a:spcAft>
                      </a:pPr>
                      <a:r>
                        <a:rPr lang="en-US" sz="1800" b="1">
                          <a:effectLst/>
                          <a:latin typeface="Calibri" panose="020F0502020204030204" pitchFamily="34" charset="0"/>
                          <a:ea typeface="Times New Roman" panose="02020603050405020304" pitchFamily="18" charset="0"/>
                          <a:cs typeface="Calibri" panose="020F0502020204030204" pitchFamily="34" charset="0"/>
                        </a:rPr>
                        <a:t>Frequency   Percent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50000"/>
                        </a:lnSpc>
                        <a:spcBef>
                          <a:spcPts val="0"/>
                        </a:spcBef>
                        <a:spcAft>
                          <a:spcPts val="0"/>
                        </a:spcAft>
                      </a:pPr>
                      <a:r>
                        <a:rPr lang="en-US" sz="1800" b="1">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marL="0" marR="0" algn="just">
                        <a:lnSpc>
                          <a:spcPct val="150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190500">
                <a:tc>
                  <a:txBody>
                    <a:bodyPr/>
                    <a:lstStyle/>
                    <a:p>
                      <a:pPr marL="0" marR="0" algn="just">
                        <a:lnSpc>
                          <a:spcPct val="15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190500">
                <a:tc>
                  <a:txBody>
                    <a:bodyPr/>
                    <a:lstStyle/>
                    <a:p>
                      <a:pPr marL="0" marR="0" algn="just">
                        <a:lnSpc>
                          <a:spcPct val="150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10-15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190500">
                <a:tc>
                  <a:txBody>
                    <a:bodyPr/>
                    <a:lstStyle/>
                    <a:p>
                      <a:pPr marL="0" marR="0" algn="just">
                        <a:lnSpc>
                          <a:spcPct val="150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190500">
                <a:tc>
                  <a:txBody>
                    <a:bodyPr/>
                    <a:lstStyle/>
                    <a:p>
                      <a:pPr marL="0" marR="0" algn="just">
                        <a:lnSpc>
                          <a:spcPct val="150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96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bl>
          </a:graphicData>
        </a:graphic>
      </p:graphicFrame>
      <p:sp>
        <p:nvSpPr>
          <p:cNvPr id="5" name="Rectangle 4"/>
          <p:cNvSpPr/>
          <p:nvPr/>
        </p:nvSpPr>
        <p:spPr>
          <a:xfrm>
            <a:off x="159188" y="888644"/>
            <a:ext cx="4000688" cy="646331"/>
          </a:xfrm>
          <a:prstGeom prst="rect">
            <a:avLst/>
          </a:prstGeom>
        </p:spPr>
        <p:txBody>
          <a:bodyPr wrap="square">
            <a:spAutoFit/>
          </a:bodyPr>
          <a:lstStyle/>
          <a:p>
            <a:pPr>
              <a:spcAft>
                <a:spcPts val="10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Table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18.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Distribution based on family size</a:t>
            </a:r>
            <a:endParaRPr lang="en-US"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67949906"/>
              </p:ext>
            </p:extLst>
          </p:nvPr>
        </p:nvGraphicFramePr>
        <p:xfrm>
          <a:off x="4803644" y="1710142"/>
          <a:ext cx="3434716" cy="2880360"/>
        </p:xfrm>
        <a:graphic>
          <a:graphicData uri="http://schemas.openxmlformats.org/drawingml/2006/table">
            <a:tbl>
              <a:tblPr firstRow="1" firstCol="1" bandRow="1"/>
              <a:tblGrid>
                <a:gridCol w="1328564"/>
                <a:gridCol w="831543"/>
                <a:gridCol w="636670"/>
                <a:gridCol w="637939"/>
              </a:tblGrid>
              <a:tr h="190500">
                <a:tc>
                  <a:txBody>
                    <a:bodyPr/>
                    <a:lstStyle/>
                    <a:p>
                      <a:pPr marL="0" marR="0" algn="just">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
                        <a:lnSpc>
                          <a:spcPct val="150000"/>
                        </a:lnSpc>
                        <a:spcBef>
                          <a:spcPts val="0"/>
                        </a:spcBef>
                        <a:spcAft>
                          <a:spcPts val="0"/>
                        </a:spcAft>
                      </a:pPr>
                      <a:r>
                        <a:rPr lang="en-US" sz="1800" b="1">
                          <a:effectLst/>
                          <a:latin typeface="Calibri" panose="020F0502020204030204" pitchFamily="34" charset="0"/>
                          <a:ea typeface="Times New Roman" panose="02020603050405020304" pitchFamily="18" charset="0"/>
                          <a:cs typeface="Calibri" panose="020F0502020204030204" pitchFamily="34" charset="0"/>
                        </a:rPr>
                        <a:t>Frequency Percent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50000"/>
                        </a:lnSpc>
                        <a:spcBef>
                          <a:spcPts val="0"/>
                        </a:spcBef>
                        <a:spcAft>
                          <a:spcPts val="0"/>
                        </a:spcAft>
                      </a:pPr>
                      <a:r>
                        <a:rPr lang="en-US" sz="1800" b="1">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marL="0" marR="0" algn="just">
                        <a:lnSpc>
                          <a:spcPct val="15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190500">
                <a:tc>
                  <a:txBody>
                    <a:bodyPr/>
                    <a:lstStyle/>
                    <a:p>
                      <a:pPr marL="0" marR="0" algn="just">
                        <a:lnSpc>
                          <a:spcPct val="150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26-45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190500">
                <a:tc>
                  <a:txBody>
                    <a:bodyPr/>
                    <a:lstStyle/>
                    <a:p>
                      <a:pPr marL="0" marR="0" algn="just">
                        <a:lnSpc>
                          <a:spcPct val="150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46-65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190500">
                <a:tc>
                  <a:txBody>
                    <a:bodyPr/>
                    <a:lstStyle/>
                    <a:p>
                      <a:pPr marL="0" marR="0" algn="just">
                        <a:lnSpc>
                          <a:spcPct val="150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66-85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190500">
                <a:tc>
                  <a:txBody>
                    <a:bodyPr/>
                    <a:lstStyle/>
                    <a:p>
                      <a:pPr marL="0" marR="0" algn="just">
                        <a:lnSpc>
                          <a:spcPct val="150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.≥86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bl>
          </a:graphicData>
        </a:graphic>
      </p:graphicFrame>
      <p:sp>
        <p:nvSpPr>
          <p:cNvPr id="7" name="Rectangle 6"/>
          <p:cNvSpPr/>
          <p:nvPr/>
        </p:nvSpPr>
        <p:spPr>
          <a:xfrm>
            <a:off x="4326958" y="913311"/>
            <a:ext cx="3481979" cy="369332"/>
          </a:xfrm>
          <a:prstGeom prst="rect">
            <a:avLst/>
          </a:prstGeom>
        </p:spPr>
        <p:txBody>
          <a:bodyPr wrap="none">
            <a:spAutoFit/>
          </a:bodyPr>
          <a:lstStyle/>
          <a:p>
            <a:pPr>
              <a:spcAft>
                <a:spcPts val="10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Table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19.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Distribution based on age</a:t>
            </a:r>
            <a:endParaRPr lang="en-US"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651321315"/>
              </p:ext>
            </p:extLst>
          </p:nvPr>
        </p:nvGraphicFramePr>
        <p:xfrm>
          <a:off x="8487410" y="1676014"/>
          <a:ext cx="3704590" cy="3291840"/>
        </p:xfrm>
        <a:graphic>
          <a:graphicData uri="http://schemas.openxmlformats.org/drawingml/2006/table">
            <a:tbl>
              <a:tblPr firstRow="1" firstCol="1" bandRow="1"/>
              <a:tblGrid>
                <a:gridCol w="1598382"/>
                <a:gridCol w="831565"/>
                <a:gridCol w="636687"/>
                <a:gridCol w="637956"/>
              </a:tblGrid>
              <a:tr h="190500">
                <a:tc>
                  <a:txBody>
                    <a:bodyPr/>
                    <a:lstStyle/>
                    <a:p>
                      <a:pPr marL="0" marR="0" algn="just">
                        <a:lnSpc>
                          <a:spcPct val="150000"/>
                        </a:lnSpc>
                        <a:spcBef>
                          <a:spcPts val="0"/>
                        </a:spcBef>
                        <a:spcAft>
                          <a:spcPts val="0"/>
                        </a:spcAft>
                      </a:pP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Labour</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source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
                        <a:lnSpc>
                          <a:spcPct val="150000"/>
                        </a:lnSpc>
                        <a:spcBef>
                          <a:spcPts val="0"/>
                        </a:spcBef>
                        <a:spcAft>
                          <a:spcPts val="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Frequency  Percent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50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marL="0" marR="0" algn="just">
                        <a:lnSpc>
                          <a:spcPct val="15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Family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57.9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190500">
                <a:tc>
                  <a:txBody>
                    <a:bodyPr/>
                    <a:lstStyle/>
                    <a:p>
                      <a:pPr marL="0" marR="0" algn="just">
                        <a:lnSpc>
                          <a:spcPct val="15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Hired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38.6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190500">
                <a:tc>
                  <a:txBody>
                    <a:bodyPr/>
                    <a:lstStyle/>
                    <a:p>
                      <a:pPr marL="0" marR="0" algn="just">
                        <a:lnSpc>
                          <a:spcPct val="15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Mechanized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190500">
                <a:tc>
                  <a:txBody>
                    <a:bodyPr/>
                    <a:lstStyle/>
                    <a:p>
                      <a:pPr marL="0" marR="0" algn="just">
                        <a:lnSpc>
                          <a:spcPct val="150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Communal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190500">
                <a:tc>
                  <a:txBody>
                    <a:bodyPr/>
                    <a:lstStyle/>
                    <a:p>
                      <a:pPr marL="0" marR="0" algn="just">
                        <a:lnSpc>
                          <a:spcPct val="150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Family and hired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190500">
                <a:tc>
                  <a:txBody>
                    <a:bodyPr/>
                    <a:lstStyle/>
                    <a:p>
                      <a:pPr marL="0" marR="0" algn="just">
                        <a:lnSpc>
                          <a:spcPct val="150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Family and communal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bl>
          </a:graphicData>
        </a:graphic>
      </p:graphicFrame>
      <p:sp>
        <p:nvSpPr>
          <p:cNvPr id="9" name="Rectangle 8"/>
          <p:cNvSpPr/>
          <p:nvPr/>
        </p:nvSpPr>
        <p:spPr>
          <a:xfrm>
            <a:off x="8204925" y="861797"/>
            <a:ext cx="3148875" cy="774571"/>
          </a:xfrm>
          <a:prstGeom prst="rect">
            <a:avLst/>
          </a:prstGeom>
        </p:spPr>
        <p:txBody>
          <a:bodyPr wrap="none">
            <a:spAutoFit/>
          </a:bodyPr>
          <a:lstStyle/>
          <a:p>
            <a:pPr>
              <a:spcAft>
                <a:spcPts val="10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Table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20.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Distribution based on </a:t>
            </a:r>
            <a:endPar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sources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labour</a:t>
            </a:r>
            <a:endParaRPr lang="en-US"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5586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679" y="349757"/>
            <a:ext cx="5284631" cy="646331"/>
          </a:xfrm>
          <a:prstGeom prst="rect">
            <a:avLst/>
          </a:prstGeom>
        </p:spPr>
        <p:txBody>
          <a:bodyPr wrap="square">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Table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21.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Distribution based on the estimates of </a:t>
            </a:r>
            <a:endPar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total and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Per capita income</a:t>
            </a:r>
            <a:endParaRPr lang="en-US"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79433339"/>
              </p:ext>
            </p:extLst>
          </p:nvPr>
        </p:nvGraphicFramePr>
        <p:xfrm>
          <a:off x="317679" y="1286427"/>
          <a:ext cx="3829392" cy="2149388"/>
        </p:xfrm>
        <a:graphic>
          <a:graphicData uri="http://schemas.openxmlformats.org/drawingml/2006/table">
            <a:tbl>
              <a:tblPr firstRow="1" firstCol="1" bandRow="1"/>
              <a:tblGrid>
                <a:gridCol w="2374131"/>
                <a:gridCol w="1455261"/>
              </a:tblGrid>
              <a:tr h="686348">
                <a:tc>
                  <a:txBody>
                    <a:bodyPr/>
                    <a:lstStyle/>
                    <a:p>
                      <a:pPr marL="0" marR="0" algn="just">
                        <a:lnSpc>
                          <a:spcPct val="15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Variable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err="1" smtClean="0">
                          <a:effectLst/>
                          <a:latin typeface="Calibri" panose="020F0502020204030204" pitchFamily="34" charset="0"/>
                          <a:ea typeface="Times New Roman" panose="02020603050405020304" pitchFamily="18" charset="0"/>
                          <a:cs typeface="Calibri" panose="020F0502020204030204" pitchFamily="34" charset="0"/>
                        </a:rPr>
                        <a:t>Pyeng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81304">
                <a:tc>
                  <a:txBody>
                    <a:bodyPr/>
                    <a:lstStyle/>
                    <a:p>
                      <a:pPr marL="0" marR="0" algn="just">
                        <a:lnSpc>
                          <a:spcPct val="150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Number of responses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just">
                        <a:lnSpc>
                          <a:spcPct val="200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r>
              <a:tr h="381304">
                <a:tc>
                  <a:txBody>
                    <a:bodyPr/>
                    <a:lstStyle/>
                    <a:p>
                      <a:pPr marL="0" marR="0" algn="just">
                        <a:lnSpc>
                          <a:spcPct val="150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Total income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2813900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81304">
                <a:tc>
                  <a:txBody>
                    <a:bodyPr/>
                    <a:lstStyle/>
                    <a:p>
                      <a:pPr marL="0" marR="0" algn="just">
                        <a:lnSpc>
                          <a:spcPct val="150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Per capita income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53092.453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a:stretch>
            <a:fillRect/>
          </a:stretch>
        </p:blipFill>
        <p:spPr>
          <a:xfrm>
            <a:off x="5602310" y="996088"/>
            <a:ext cx="6723047" cy="3924836"/>
          </a:xfrm>
          <a:prstGeom prst="rect">
            <a:avLst/>
          </a:prstGeom>
        </p:spPr>
      </p:pic>
      <p:sp>
        <p:nvSpPr>
          <p:cNvPr id="7" name="Rectangle 6"/>
          <p:cNvSpPr/>
          <p:nvPr/>
        </p:nvSpPr>
        <p:spPr>
          <a:xfrm>
            <a:off x="5602310" y="349757"/>
            <a:ext cx="5446299" cy="369332"/>
          </a:xfrm>
          <a:prstGeom prst="rect">
            <a:avLst/>
          </a:prstGeom>
        </p:spPr>
        <p:txBody>
          <a:bodyPr wrap="none">
            <a:spAutoFit/>
          </a:bodyPr>
          <a:lstStyle/>
          <a:p>
            <a:r>
              <a:rPr lang="en-US" dirty="0"/>
              <a:t>Table </a:t>
            </a:r>
            <a:r>
              <a:rPr lang="en-US" dirty="0" smtClean="0"/>
              <a:t>22. </a:t>
            </a:r>
            <a:r>
              <a:rPr lang="en-US" dirty="0"/>
              <a:t>Estimates of the poverty status of respondents</a:t>
            </a:r>
          </a:p>
        </p:txBody>
      </p:sp>
      <p:sp>
        <p:nvSpPr>
          <p:cNvPr id="8" name="Rectangle 7"/>
          <p:cNvSpPr/>
          <p:nvPr/>
        </p:nvSpPr>
        <p:spPr>
          <a:xfrm>
            <a:off x="5277459" y="4920924"/>
            <a:ext cx="6096000" cy="923330"/>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The Foster, Greer and </a:t>
            </a:r>
            <a:r>
              <a:rPr lang="en-US" dirty="0" err="1">
                <a:latin typeface="Calibri" panose="020F0502020204030204" pitchFamily="34" charset="0"/>
                <a:ea typeface="Calibri" panose="020F0502020204030204" pitchFamily="34" charset="0"/>
                <a:cs typeface="Times New Roman" panose="02020603050405020304" pitchFamily="18" charset="0"/>
              </a:rPr>
              <a:t>Thorbeck</a:t>
            </a:r>
            <a:r>
              <a:rPr lang="en-US" dirty="0">
                <a:latin typeface="Calibri" panose="020F0502020204030204" pitchFamily="34" charset="0"/>
                <a:ea typeface="Calibri" panose="020F0502020204030204" pitchFamily="34" charset="0"/>
                <a:cs typeface="Times New Roman" panose="02020603050405020304" pitchFamily="18" charset="0"/>
              </a:rPr>
              <a:t> (1984) weighted poverty index was used to determine the poverty status of the catchment areas inhabitants</a:t>
            </a:r>
            <a:endParaRPr lang="en-US" dirty="0"/>
          </a:p>
        </p:txBody>
      </p:sp>
    </p:spTree>
    <p:extLst>
      <p:ext uri="{BB962C8B-B14F-4D97-AF65-F5344CB8AC3E}">
        <p14:creationId xmlns:p14="http://schemas.microsoft.com/office/powerpoint/2010/main" val="1256680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053905004"/>
              </p:ext>
            </p:extLst>
          </p:nvPr>
        </p:nvGraphicFramePr>
        <p:xfrm>
          <a:off x="401102" y="1171977"/>
          <a:ext cx="10666142" cy="4224271"/>
        </p:xfrm>
        <a:graphic>
          <a:graphicData uri="http://schemas.openxmlformats.org/presentationml/2006/ole">
            <mc:AlternateContent xmlns:mc="http://schemas.openxmlformats.org/markup-compatibility/2006">
              <mc:Choice xmlns:v="urn:schemas-microsoft-com:vml" Requires="v">
                <p:oleObj spid="_x0000_s2056" name="Document" r:id="rId4" imgW="5940026" imgH="2352021" progId="Word.Document.12">
                  <p:embed/>
                </p:oleObj>
              </mc:Choice>
              <mc:Fallback>
                <p:oleObj name="Document" r:id="rId4" imgW="5940026" imgH="2352021" progId="Word.Document.12">
                  <p:embed/>
                  <p:pic>
                    <p:nvPicPr>
                      <p:cNvPr id="0" name=""/>
                      <p:cNvPicPr/>
                      <p:nvPr/>
                    </p:nvPicPr>
                    <p:blipFill>
                      <a:blip r:embed="rId5"/>
                      <a:stretch>
                        <a:fillRect/>
                      </a:stretch>
                    </p:blipFill>
                    <p:spPr>
                      <a:xfrm>
                        <a:off x="401102" y="1171977"/>
                        <a:ext cx="10666142" cy="4224271"/>
                      </a:xfrm>
                      <a:prstGeom prst="rect">
                        <a:avLst/>
                      </a:prstGeom>
                    </p:spPr>
                  </p:pic>
                </p:oleObj>
              </mc:Fallback>
            </mc:AlternateContent>
          </a:graphicData>
        </a:graphic>
      </p:graphicFrame>
      <p:sp>
        <p:nvSpPr>
          <p:cNvPr id="8" name="Rectangle 7"/>
          <p:cNvSpPr/>
          <p:nvPr/>
        </p:nvSpPr>
        <p:spPr>
          <a:xfrm>
            <a:off x="1953295" y="298241"/>
            <a:ext cx="6933128" cy="369332"/>
          </a:xfrm>
          <a:prstGeom prst="rect">
            <a:avLst/>
          </a:prstGeom>
        </p:spPr>
        <p:txBody>
          <a:bodyPr wrap="square">
            <a:spAutoFit/>
          </a:bodyPr>
          <a:lstStyle/>
          <a:p>
            <a:r>
              <a:rPr lang="en-US" dirty="0"/>
              <a:t>Table </a:t>
            </a:r>
            <a:r>
              <a:rPr lang="en-US" dirty="0" smtClean="0"/>
              <a:t>23. </a:t>
            </a:r>
            <a:r>
              <a:rPr lang="en-US" dirty="0"/>
              <a:t>Distribution based of the livelihood activities of respondents</a:t>
            </a:r>
          </a:p>
        </p:txBody>
      </p:sp>
    </p:spTree>
    <p:extLst>
      <p:ext uri="{BB962C8B-B14F-4D97-AF65-F5344CB8AC3E}">
        <p14:creationId xmlns:p14="http://schemas.microsoft.com/office/powerpoint/2010/main" val="3509051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93974"/>
          </a:xfrm>
        </p:spPr>
        <p:txBody>
          <a:bodyPr/>
          <a:lstStyle/>
          <a:p>
            <a:pPr algn="ctr"/>
            <a:r>
              <a:rPr lang="en-US" b="1" dirty="0" smtClean="0"/>
              <a:t>Key Findings</a:t>
            </a:r>
            <a:endParaRPr lang="en-US" b="1" dirty="0"/>
          </a:p>
        </p:txBody>
      </p:sp>
      <p:sp>
        <p:nvSpPr>
          <p:cNvPr id="3" name="Content Placeholder 2"/>
          <p:cNvSpPr>
            <a:spLocks noGrp="1"/>
          </p:cNvSpPr>
          <p:nvPr>
            <p:ph idx="1"/>
          </p:nvPr>
        </p:nvSpPr>
        <p:spPr>
          <a:xfrm>
            <a:off x="838200" y="643945"/>
            <a:ext cx="10515600" cy="1883491"/>
          </a:xfrm>
        </p:spPr>
        <p:txBody>
          <a:bodyPr/>
          <a:lstStyle/>
          <a:p>
            <a:pPr lvl="0"/>
            <a:r>
              <a:rPr lang="en-US" dirty="0"/>
              <a:t>The gullying observed beside the National Open University of Nigeria is as a result of stream bank erosion and back-cutting caused by the flowing water of a tributary of a major river. Some buildings were observed to be under threat from the erosion menace (Plate </a:t>
            </a:r>
            <a:r>
              <a:rPr lang="en-US" dirty="0" smtClean="0"/>
              <a:t>2 </a:t>
            </a:r>
            <a:r>
              <a:rPr lang="en-US" dirty="0"/>
              <a:t>and </a:t>
            </a:r>
            <a:r>
              <a:rPr lang="en-US" dirty="0" smtClean="0"/>
              <a:t>3).</a:t>
            </a:r>
            <a:endParaRPr lang="en-US" dirty="0"/>
          </a:p>
          <a:p>
            <a:endParaRPr lang="en-US" dirty="0"/>
          </a:p>
        </p:txBody>
      </p:sp>
      <p:pic>
        <p:nvPicPr>
          <p:cNvPr id="4" name="image7.jpeg"/>
          <p:cNvPicPr/>
          <p:nvPr/>
        </p:nvPicPr>
        <p:blipFill>
          <a:blip r:embed="rId2" cstate="print"/>
          <a:stretch>
            <a:fillRect/>
          </a:stretch>
        </p:blipFill>
        <p:spPr>
          <a:xfrm>
            <a:off x="1184857" y="2678806"/>
            <a:ext cx="4173354" cy="3270579"/>
          </a:xfrm>
          <a:prstGeom prst="rect">
            <a:avLst/>
          </a:prstGeom>
        </p:spPr>
      </p:pic>
      <p:sp>
        <p:nvSpPr>
          <p:cNvPr id="5" name="Rectangle 4"/>
          <p:cNvSpPr/>
          <p:nvPr/>
        </p:nvSpPr>
        <p:spPr>
          <a:xfrm>
            <a:off x="223534" y="6100755"/>
            <a:ext cx="6096000" cy="646331"/>
          </a:xfrm>
          <a:prstGeom prst="rect">
            <a:avLst/>
          </a:prstGeom>
        </p:spPr>
        <p:txBody>
          <a:bodyPr>
            <a:spAutoFit/>
          </a:bodyPr>
          <a:lstStyle/>
          <a:p>
            <a:r>
              <a:rPr lang="en-US" dirty="0"/>
              <a:t>Plate </a:t>
            </a:r>
            <a:r>
              <a:rPr lang="en-US" dirty="0" smtClean="0"/>
              <a:t>2. </a:t>
            </a:r>
            <a:r>
              <a:rPr lang="en-US" dirty="0"/>
              <a:t>A building beside the open university at the verge of collapsing as a result of erosion</a:t>
            </a:r>
          </a:p>
        </p:txBody>
      </p:sp>
      <p:pic>
        <p:nvPicPr>
          <p:cNvPr id="6" name="image8.jpeg"/>
          <p:cNvPicPr/>
          <p:nvPr/>
        </p:nvPicPr>
        <p:blipFill>
          <a:blip r:embed="rId3" cstate="print"/>
          <a:stretch>
            <a:fillRect/>
          </a:stretch>
        </p:blipFill>
        <p:spPr>
          <a:xfrm>
            <a:off x="6511362" y="2678806"/>
            <a:ext cx="4577348" cy="3270579"/>
          </a:xfrm>
          <a:prstGeom prst="rect">
            <a:avLst/>
          </a:prstGeom>
        </p:spPr>
      </p:pic>
      <p:sp>
        <p:nvSpPr>
          <p:cNvPr id="7" name="Rectangle 6"/>
          <p:cNvSpPr/>
          <p:nvPr/>
        </p:nvSpPr>
        <p:spPr>
          <a:xfrm>
            <a:off x="5257799" y="6100754"/>
            <a:ext cx="7144555" cy="646331"/>
          </a:xfrm>
          <a:prstGeom prst="rect">
            <a:avLst/>
          </a:prstGeom>
        </p:spPr>
        <p:txBody>
          <a:bodyPr wrap="square">
            <a:spAutoFit/>
          </a:bodyPr>
          <a:lstStyle/>
          <a:p>
            <a:pPr marL="939800" marR="1062990" algn="ctr">
              <a:spcBef>
                <a:spcPts val="0"/>
              </a:spcBef>
              <a:spcAft>
                <a:spcPts val="0"/>
              </a:spcAft>
            </a:pPr>
            <a:r>
              <a:rPr lang="en-US" dirty="0">
                <a:latin typeface="Calibri" panose="020F0502020204030204" pitchFamily="34" charset="0"/>
                <a:ea typeface="Calibri" panose="020F0502020204030204" pitchFamily="34" charset="0"/>
              </a:rPr>
              <a:t>Plate</a:t>
            </a:r>
            <a:r>
              <a:rPr lang="en-US" spc="-10" dirty="0">
                <a:latin typeface="Calibri" panose="020F0502020204030204" pitchFamily="34" charset="0"/>
                <a:ea typeface="Calibri" panose="020F0502020204030204" pitchFamily="34" charset="0"/>
              </a:rPr>
              <a:t> </a:t>
            </a:r>
            <a:r>
              <a:rPr lang="en-US" dirty="0" smtClean="0">
                <a:latin typeface="Calibri" panose="020F0502020204030204" pitchFamily="34" charset="0"/>
                <a:ea typeface="Calibri" panose="020F0502020204030204" pitchFamily="34" charset="0"/>
              </a:rPr>
              <a:t>3.</a:t>
            </a:r>
            <a:r>
              <a:rPr lang="en-US" spc="-10" dirty="0" smtClean="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Buildings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along</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stream</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being</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threatened</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by</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erosion</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13990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546330" y="551555"/>
            <a:ext cx="7943648" cy="6306445"/>
            <a:chOff x="2453" y="143"/>
            <a:chExt cx="6644" cy="487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 y="142"/>
              <a:ext cx="6644" cy="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a:spLocks/>
            </p:cNvSpPr>
            <p:nvPr/>
          </p:nvSpPr>
          <p:spPr bwMode="auto">
            <a:xfrm>
              <a:off x="4956" y="1012"/>
              <a:ext cx="1279" cy="1494"/>
            </a:xfrm>
            <a:custGeom>
              <a:avLst/>
              <a:gdLst>
                <a:gd name="T0" fmla="+- 0 4957 4957"/>
                <a:gd name="T1" fmla="*/ T0 w 1279"/>
                <a:gd name="T2" fmla="+- 0 1759 1012"/>
                <a:gd name="T3" fmla="*/ 1759 h 1494"/>
                <a:gd name="T4" fmla="+- 0 4961 4957"/>
                <a:gd name="T5" fmla="*/ T4 w 1279"/>
                <a:gd name="T6" fmla="+- 0 1678 1012"/>
                <a:gd name="T7" fmla="*/ 1678 h 1494"/>
                <a:gd name="T8" fmla="+- 0 4972 4957"/>
                <a:gd name="T9" fmla="*/ T8 w 1279"/>
                <a:gd name="T10" fmla="+- 0 1599 1012"/>
                <a:gd name="T11" fmla="*/ 1599 h 1494"/>
                <a:gd name="T12" fmla="+- 0 4989 4957"/>
                <a:gd name="T13" fmla="*/ T12 w 1279"/>
                <a:gd name="T14" fmla="+- 0 1523 1012"/>
                <a:gd name="T15" fmla="*/ 1523 h 1494"/>
                <a:gd name="T16" fmla="+- 0 5014 4957"/>
                <a:gd name="T17" fmla="*/ T16 w 1279"/>
                <a:gd name="T18" fmla="+- 0 1451 1012"/>
                <a:gd name="T19" fmla="*/ 1451 h 1494"/>
                <a:gd name="T20" fmla="+- 0 5044 4957"/>
                <a:gd name="T21" fmla="*/ T20 w 1279"/>
                <a:gd name="T22" fmla="+- 0 1382 1012"/>
                <a:gd name="T23" fmla="*/ 1382 h 1494"/>
                <a:gd name="T24" fmla="+- 0 5080 4957"/>
                <a:gd name="T25" fmla="*/ T24 w 1279"/>
                <a:gd name="T26" fmla="+- 0 1318 1012"/>
                <a:gd name="T27" fmla="*/ 1318 h 1494"/>
                <a:gd name="T28" fmla="+- 0 5121 4957"/>
                <a:gd name="T29" fmla="*/ T28 w 1279"/>
                <a:gd name="T30" fmla="+- 0 1259 1012"/>
                <a:gd name="T31" fmla="*/ 1259 h 1494"/>
                <a:gd name="T32" fmla="+- 0 5168 4957"/>
                <a:gd name="T33" fmla="*/ T32 w 1279"/>
                <a:gd name="T34" fmla="+- 0 1205 1012"/>
                <a:gd name="T35" fmla="*/ 1205 h 1494"/>
                <a:gd name="T36" fmla="+- 0 5219 4957"/>
                <a:gd name="T37" fmla="*/ T36 w 1279"/>
                <a:gd name="T38" fmla="+- 0 1156 1012"/>
                <a:gd name="T39" fmla="*/ 1156 h 1494"/>
                <a:gd name="T40" fmla="+- 0 5273 4957"/>
                <a:gd name="T41" fmla="*/ T40 w 1279"/>
                <a:gd name="T42" fmla="+- 0 1114 1012"/>
                <a:gd name="T43" fmla="*/ 1114 h 1494"/>
                <a:gd name="T44" fmla="+- 0 5332 4957"/>
                <a:gd name="T45" fmla="*/ T44 w 1279"/>
                <a:gd name="T46" fmla="+- 0 1079 1012"/>
                <a:gd name="T47" fmla="*/ 1079 h 1494"/>
                <a:gd name="T48" fmla="+- 0 5394 4957"/>
                <a:gd name="T49" fmla="*/ T48 w 1279"/>
                <a:gd name="T50" fmla="+- 0 1050 1012"/>
                <a:gd name="T51" fmla="*/ 1050 h 1494"/>
                <a:gd name="T52" fmla="+- 0 5459 4957"/>
                <a:gd name="T53" fmla="*/ T52 w 1279"/>
                <a:gd name="T54" fmla="+- 0 1030 1012"/>
                <a:gd name="T55" fmla="*/ 1030 h 1494"/>
                <a:gd name="T56" fmla="+- 0 5526 4957"/>
                <a:gd name="T57" fmla="*/ T56 w 1279"/>
                <a:gd name="T58" fmla="+- 0 1017 1012"/>
                <a:gd name="T59" fmla="*/ 1017 h 1494"/>
                <a:gd name="T60" fmla="+- 0 5596 4957"/>
                <a:gd name="T61" fmla="*/ T60 w 1279"/>
                <a:gd name="T62" fmla="+- 0 1012 1012"/>
                <a:gd name="T63" fmla="*/ 1012 h 1494"/>
                <a:gd name="T64" fmla="+- 0 5666 4957"/>
                <a:gd name="T65" fmla="*/ T64 w 1279"/>
                <a:gd name="T66" fmla="+- 0 1017 1012"/>
                <a:gd name="T67" fmla="*/ 1017 h 1494"/>
                <a:gd name="T68" fmla="+- 0 5733 4957"/>
                <a:gd name="T69" fmla="*/ T68 w 1279"/>
                <a:gd name="T70" fmla="+- 0 1030 1012"/>
                <a:gd name="T71" fmla="*/ 1030 h 1494"/>
                <a:gd name="T72" fmla="+- 0 5798 4957"/>
                <a:gd name="T73" fmla="*/ T72 w 1279"/>
                <a:gd name="T74" fmla="+- 0 1050 1012"/>
                <a:gd name="T75" fmla="*/ 1050 h 1494"/>
                <a:gd name="T76" fmla="+- 0 5860 4957"/>
                <a:gd name="T77" fmla="*/ T76 w 1279"/>
                <a:gd name="T78" fmla="+- 0 1079 1012"/>
                <a:gd name="T79" fmla="*/ 1079 h 1494"/>
                <a:gd name="T80" fmla="+- 0 5919 4957"/>
                <a:gd name="T81" fmla="*/ T80 w 1279"/>
                <a:gd name="T82" fmla="+- 0 1114 1012"/>
                <a:gd name="T83" fmla="*/ 1114 h 1494"/>
                <a:gd name="T84" fmla="+- 0 5973 4957"/>
                <a:gd name="T85" fmla="*/ T84 w 1279"/>
                <a:gd name="T86" fmla="+- 0 1156 1012"/>
                <a:gd name="T87" fmla="*/ 1156 h 1494"/>
                <a:gd name="T88" fmla="+- 0 6024 4957"/>
                <a:gd name="T89" fmla="*/ T88 w 1279"/>
                <a:gd name="T90" fmla="+- 0 1205 1012"/>
                <a:gd name="T91" fmla="*/ 1205 h 1494"/>
                <a:gd name="T92" fmla="+- 0 6071 4957"/>
                <a:gd name="T93" fmla="*/ T92 w 1279"/>
                <a:gd name="T94" fmla="+- 0 1259 1012"/>
                <a:gd name="T95" fmla="*/ 1259 h 1494"/>
                <a:gd name="T96" fmla="+- 0 6112 4957"/>
                <a:gd name="T97" fmla="*/ T96 w 1279"/>
                <a:gd name="T98" fmla="+- 0 1318 1012"/>
                <a:gd name="T99" fmla="*/ 1318 h 1494"/>
                <a:gd name="T100" fmla="+- 0 6148 4957"/>
                <a:gd name="T101" fmla="*/ T100 w 1279"/>
                <a:gd name="T102" fmla="+- 0 1382 1012"/>
                <a:gd name="T103" fmla="*/ 1382 h 1494"/>
                <a:gd name="T104" fmla="+- 0 6178 4957"/>
                <a:gd name="T105" fmla="*/ T104 w 1279"/>
                <a:gd name="T106" fmla="+- 0 1451 1012"/>
                <a:gd name="T107" fmla="*/ 1451 h 1494"/>
                <a:gd name="T108" fmla="+- 0 6203 4957"/>
                <a:gd name="T109" fmla="*/ T108 w 1279"/>
                <a:gd name="T110" fmla="+- 0 1523 1012"/>
                <a:gd name="T111" fmla="*/ 1523 h 1494"/>
                <a:gd name="T112" fmla="+- 0 6220 4957"/>
                <a:gd name="T113" fmla="*/ T112 w 1279"/>
                <a:gd name="T114" fmla="+- 0 1599 1012"/>
                <a:gd name="T115" fmla="*/ 1599 h 1494"/>
                <a:gd name="T116" fmla="+- 0 6231 4957"/>
                <a:gd name="T117" fmla="*/ T116 w 1279"/>
                <a:gd name="T118" fmla="+- 0 1678 1012"/>
                <a:gd name="T119" fmla="*/ 1678 h 1494"/>
                <a:gd name="T120" fmla="+- 0 6235 4957"/>
                <a:gd name="T121" fmla="*/ T120 w 1279"/>
                <a:gd name="T122" fmla="+- 0 1759 1012"/>
                <a:gd name="T123" fmla="*/ 1759 h 1494"/>
                <a:gd name="T124" fmla="+- 0 6231 4957"/>
                <a:gd name="T125" fmla="*/ T124 w 1279"/>
                <a:gd name="T126" fmla="+- 0 1841 1012"/>
                <a:gd name="T127" fmla="*/ 1841 h 1494"/>
                <a:gd name="T128" fmla="+- 0 6220 4957"/>
                <a:gd name="T129" fmla="*/ T128 w 1279"/>
                <a:gd name="T130" fmla="+- 0 1920 1012"/>
                <a:gd name="T131" fmla="*/ 1920 h 1494"/>
                <a:gd name="T132" fmla="+- 0 6203 4957"/>
                <a:gd name="T133" fmla="*/ T132 w 1279"/>
                <a:gd name="T134" fmla="+- 0 1995 1012"/>
                <a:gd name="T135" fmla="*/ 1995 h 1494"/>
                <a:gd name="T136" fmla="+- 0 6178 4957"/>
                <a:gd name="T137" fmla="*/ T136 w 1279"/>
                <a:gd name="T138" fmla="+- 0 2068 1012"/>
                <a:gd name="T139" fmla="*/ 2068 h 1494"/>
                <a:gd name="T140" fmla="+- 0 6148 4957"/>
                <a:gd name="T141" fmla="*/ T140 w 1279"/>
                <a:gd name="T142" fmla="+- 0 2136 1012"/>
                <a:gd name="T143" fmla="*/ 2136 h 1494"/>
                <a:gd name="T144" fmla="+- 0 6112 4957"/>
                <a:gd name="T145" fmla="*/ T144 w 1279"/>
                <a:gd name="T146" fmla="+- 0 2200 1012"/>
                <a:gd name="T147" fmla="*/ 2200 h 1494"/>
                <a:gd name="T148" fmla="+- 0 6071 4957"/>
                <a:gd name="T149" fmla="*/ T148 w 1279"/>
                <a:gd name="T150" fmla="+- 0 2260 1012"/>
                <a:gd name="T151" fmla="*/ 2260 h 1494"/>
                <a:gd name="T152" fmla="+- 0 6024 4957"/>
                <a:gd name="T153" fmla="*/ T152 w 1279"/>
                <a:gd name="T154" fmla="+- 0 2314 1012"/>
                <a:gd name="T155" fmla="*/ 2314 h 1494"/>
                <a:gd name="T156" fmla="+- 0 5973 4957"/>
                <a:gd name="T157" fmla="*/ T156 w 1279"/>
                <a:gd name="T158" fmla="+- 0 2362 1012"/>
                <a:gd name="T159" fmla="*/ 2362 h 1494"/>
                <a:gd name="T160" fmla="+- 0 5919 4957"/>
                <a:gd name="T161" fmla="*/ T160 w 1279"/>
                <a:gd name="T162" fmla="+- 0 2404 1012"/>
                <a:gd name="T163" fmla="*/ 2404 h 1494"/>
                <a:gd name="T164" fmla="+- 0 5860 4957"/>
                <a:gd name="T165" fmla="*/ T164 w 1279"/>
                <a:gd name="T166" fmla="+- 0 2440 1012"/>
                <a:gd name="T167" fmla="*/ 2440 h 1494"/>
                <a:gd name="T168" fmla="+- 0 5798 4957"/>
                <a:gd name="T169" fmla="*/ T168 w 1279"/>
                <a:gd name="T170" fmla="+- 0 2468 1012"/>
                <a:gd name="T171" fmla="*/ 2468 h 1494"/>
                <a:gd name="T172" fmla="+- 0 5733 4957"/>
                <a:gd name="T173" fmla="*/ T172 w 1279"/>
                <a:gd name="T174" fmla="+- 0 2489 1012"/>
                <a:gd name="T175" fmla="*/ 2489 h 1494"/>
                <a:gd name="T176" fmla="+- 0 5666 4957"/>
                <a:gd name="T177" fmla="*/ T176 w 1279"/>
                <a:gd name="T178" fmla="+- 0 2502 1012"/>
                <a:gd name="T179" fmla="*/ 2502 h 1494"/>
                <a:gd name="T180" fmla="+- 0 5596 4957"/>
                <a:gd name="T181" fmla="*/ T180 w 1279"/>
                <a:gd name="T182" fmla="+- 0 2506 1012"/>
                <a:gd name="T183" fmla="*/ 2506 h 1494"/>
                <a:gd name="T184" fmla="+- 0 5526 4957"/>
                <a:gd name="T185" fmla="*/ T184 w 1279"/>
                <a:gd name="T186" fmla="+- 0 2502 1012"/>
                <a:gd name="T187" fmla="*/ 2502 h 1494"/>
                <a:gd name="T188" fmla="+- 0 5459 4957"/>
                <a:gd name="T189" fmla="*/ T188 w 1279"/>
                <a:gd name="T190" fmla="+- 0 2489 1012"/>
                <a:gd name="T191" fmla="*/ 2489 h 1494"/>
                <a:gd name="T192" fmla="+- 0 5394 4957"/>
                <a:gd name="T193" fmla="*/ T192 w 1279"/>
                <a:gd name="T194" fmla="+- 0 2468 1012"/>
                <a:gd name="T195" fmla="*/ 2468 h 1494"/>
                <a:gd name="T196" fmla="+- 0 5332 4957"/>
                <a:gd name="T197" fmla="*/ T196 w 1279"/>
                <a:gd name="T198" fmla="+- 0 2440 1012"/>
                <a:gd name="T199" fmla="*/ 2440 h 1494"/>
                <a:gd name="T200" fmla="+- 0 5273 4957"/>
                <a:gd name="T201" fmla="*/ T200 w 1279"/>
                <a:gd name="T202" fmla="+- 0 2404 1012"/>
                <a:gd name="T203" fmla="*/ 2404 h 1494"/>
                <a:gd name="T204" fmla="+- 0 5219 4957"/>
                <a:gd name="T205" fmla="*/ T204 w 1279"/>
                <a:gd name="T206" fmla="+- 0 2362 1012"/>
                <a:gd name="T207" fmla="*/ 2362 h 1494"/>
                <a:gd name="T208" fmla="+- 0 5168 4957"/>
                <a:gd name="T209" fmla="*/ T208 w 1279"/>
                <a:gd name="T210" fmla="+- 0 2314 1012"/>
                <a:gd name="T211" fmla="*/ 2314 h 1494"/>
                <a:gd name="T212" fmla="+- 0 5121 4957"/>
                <a:gd name="T213" fmla="*/ T212 w 1279"/>
                <a:gd name="T214" fmla="+- 0 2260 1012"/>
                <a:gd name="T215" fmla="*/ 2260 h 1494"/>
                <a:gd name="T216" fmla="+- 0 5080 4957"/>
                <a:gd name="T217" fmla="*/ T216 w 1279"/>
                <a:gd name="T218" fmla="+- 0 2200 1012"/>
                <a:gd name="T219" fmla="*/ 2200 h 1494"/>
                <a:gd name="T220" fmla="+- 0 5044 4957"/>
                <a:gd name="T221" fmla="*/ T220 w 1279"/>
                <a:gd name="T222" fmla="+- 0 2136 1012"/>
                <a:gd name="T223" fmla="*/ 2136 h 1494"/>
                <a:gd name="T224" fmla="+- 0 5014 4957"/>
                <a:gd name="T225" fmla="*/ T224 w 1279"/>
                <a:gd name="T226" fmla="+- 0 2068 1012"/>
                <a:gd name="T227" fmla="*/ 2068 h 1494"/>
                <a:gd name="T228" fmla="+- 0 4989 4957"/>
                <a:gd name="T229" fmla="*/ T228 w 1279"/>
                <a:gd name="T230" fmla="+- 0 1995 1012"/>
                <a:gd name="T231" fmla="*/ 1995 h 1494"/>
                <a:gd name="T232" fmla="+- 0 4972 4957"/>
                <a:gd name="T233" fmla="*/ T232 w 1279"/>
                <a:gd name="T234" fmla="+- 0 1920 1012"/>
                <a:gd name="T235" fmla="*/ 1920 h 1494"/>
                <a:gd name="T236" fmla="+- 0 4961 4957"/>
                <a:gd name="T237" fmla="*/ T236 w 1279"/>
                <a:gd name="T238" fmla="+- 0 1841 1012"/>
                <a:gd name="T239" fmla="*/ 1841 h 1494"/>
                <a:gd name="T240" fmla="+- 0 4957 4957"/>
                <a:gd name="T241" fmla="*/ T240 w 1279"/>
                <a:gd name="T242" fmla="+- 0 1759 1012"/>
                <a:gd name="T243" fmla="*/ 1759 h 14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279" h="1494">
                  <a:moveTo>
                    <a:pt x="0" y="747"/>
                  </a:moveTo>
                  <a:lnTo>
                    <a:pt x="4" y="666"/>
                  </a:lnTo>
                  <a:lnTo>
                    <a:pt x="15" y="587"/>
                  </a:lnTo>
                  <a:lnTo>
                    <a:pt x="32" y="511"/>
                  </a:lnTo>
                  <a:lnTo>
                    <a:pt x="57" y="439"/>
                  </a:lnTo>
                  <a:lnTo>
                    <a:pt x="87" y="370"/>
                  </a:lnTo>
                  <a:lnTo>
                    <a:pt x="123" y="306"/>
                  </a:lnTo>
                  <a:lnTo>
                    <a:pt x="164" y="247"/>
                  </a:lnTo>
                  <a:lnTo>
                    <a:pt x="211" y="193"/>
                  </a:lnTo>
                  <a:lnTo>
                    <a:pt x="262" y="144"/>
                  </a:lnTo>
                  <a:lnTo>
                    <a:pt x="316" y="102"/>
                  </a:lnTo>
                  <a:lnTo>
                    <a:pt x="375" y="67"/>
                  </a:lnTo>
                  <a:lnTo>
                    <a:pt x="437" y="38"/>
                  </a:lnTo>
                  <a:lnTo>
                    <a:pt x="502" y="18"/>
                  </a:lnTo>
                  <a:lnTo>
                    <a:pt x="569" y="5"/>
                  </a:lnTo>
                  <a:lnTo>
                    <a:pt x="639" y="0"/>
                  </a:lnTo>
                  <a:lnTo>
                    <a:pt x="709" y="5"/>
                  </a:lnTo>
                  <a:lnTo>
                    <a:pt x="776" y="18"/>
                  </a:lnTo>
                  <a:lnTo>
                    <a:pt x="841" y="38"/>
                  </a:lnTo>
                  <a:lnTo>
                    <a:pt x="903" y="67"/>
                  </a:lnTo>
                  <a:lnTo>
                    <a:pt x="962" y="102"/>
                  </a:lnTo>
                  <a:lnTo>
                    <a:pt x="1016" y="144"/>
                  </a:lnTo>
                  <a:lnTo>
                    <a:pt x="1067" y="193"/>
                  </a:lnTo>
                  <a:lnTo>
                    <a:pt x="1114" y="247"/>
                  </a:lnTo>
                  <a:lnTo>
                    <a:pt x="1155" y="306"/>
                  </a:lnTo>
                  <a:lnTo>
                    <a:pt x="1191" y="370"/>
                  </a:lnTo>
                  <a:lnTo>
                    <a:pt x="1221" y="439"/>
                  </a:lnTo>
                  <a:lnTo>
                    <a:pt x="1246" y="511"/>
                  </a:lnTo>
                  <a:lnTo>
                    <a:pt x="1263" y="587"/>
                  </a:lnTo>
                  <a:lnTo>
                    <a:pt x="1274" y="666"/>
                  </a:lnTo>
                  <a:lnTo>
                    <a:pt x="1278" y="747"/>
                  </a:lnTo>
                  <a:lnTo>
                    <a:pt x="1274" y="829"/>
                  </a:lnTo>
                  <a:lnTo>
                    <a:pt x="1263" y="908"/>
                  </a:lnTo>
                  <a:lnTo>
                    <a:pt x="1246" y="983"/>
                  </a:lnTo>
                  <a:lnTo>
                    <a:pt x="1221" y="1056"/>
                  </a:lnTo>
                  <a:lnTo>
                    <a:pt x="1191" y="1124"/>
                  </a:lnTo>
                  <a:lnTo>
                    <a:pt x="1155" y="1188"/>
                  </a:lnTo>
                  <a:lnTo>
                    <a:pt x="1114" y="1248"/>
                  </a:lnTo>
                  <a:lnTo>
                    <a:pt x="1067" y="1302"/>
                  </a:lnTo>
                  <a:lnTo>
                    <a:pt x="1016" y="1350"/>
                  </a:lnTo>
                  <a:lnTo>
                    <a:pt x="962" y="1392"/>
                  </a:lnTo>
                  <a:lnTo>
                    <a:pt x="903" y="1428"/>
                  </a:lnTo>
                  <a:lnTo>
                    <a:pt x="841" y="1456"/>
                  </a:lnTo>
                  <a:lnTo>
                    <a:pt x="776" y="1477"/>
                  </a:lnTo>
                  <a:lnTo>
                    <a:pt x="709" y="1490"/>
                  </a:lnTo>
                  <a:lnTo>
                    <a:pt x="639" y="1494"/>
                  </a:lnTo>
                  <a:lnTo>
                    <a:pt x="569" y="1490"/>
                  </a:lnTo>
                  <a:lnTo>
                    <a:pt x="502" y="1477"/>
                  </a:lnTo>
                  <a:lnTo>
                    <a:pt x="437" y="1456"/>
                  </a:lnTo>
                  <a:lnTo>
                    <a:pt x="375" y="1428"/>
                  </a:lnTo>
                  <a:lnTo>
                    <a:pt x="316" y="1392"/>
                  </a:lnTo>
                  <a:lnTo>
                    <a:pt x="262" y="1350"/>
                  </a:lnTo>
                  <a:lnTo>
                    <a:pt x="211" y="1302"/>
                  </a:lnTo>
                  <a:lnTo>
                    <a:pt x="164" y="1248"/>
                  </a:lnTo>
                  <a:lnTo>
                    <a:pt x="123" y="1188"/>
                  </a:lnTo>
                  <a:lnTo>
                    <a:pt x="87" y="1124"/>
                  </a:lnTo>
                  <a:lnTo>
                    <a:pt x="57" y="1056"/>
                  </a:lnTo>
                  <a:lnTo>
                    <a:pt x="32" y="983"/>
                  </a:lnTo>
                  <a:lnTo>
                    <a:pt x="15" y="908"/>
                  </a:lnTo>
                  <a:lnTo>
                    <a:pt x="4" y="829"/>
                  </a:lnTo>
                  <a:lnTo>
                    <a:pt x="0" y="747"/>
                  </a:lnTo>
                  <a:close/>
                </a:path>
              </a:pathLst>
            </a:custGeom>
            <a:noFill/>
            <a:ln w="412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p:nvSpPr>
        <p:spPr>
          <a:xfrm>
            <a:off x="8786134" y="1380066"/>
            <a:ext cx="6096000" cy="1200329"/>
          </a:xfrm>
          <a:prstGeom prst="rect">
            <a:avLst/>
          </a:prstGeom>
        </p:spPr>
        <p:txBody>
          <a:bodyPr>
            <a:spAutoFit/>
          </a:bodyPr>
          <a:lstStyle/>
          <a:p>
            <a:r>
              <a:rPr lang="en-US" dirty="0"/>
              <a:t>Figure </a:t>
            </a:r>
            <a:r>
              <a:rPr lang="en-US" dirty="0" smtClean="0"/>
              <a:t>11. </a:t>
            </a:r>
            <a:r>
              <a:rPr lang="en-US" dirty="0"/>
              <a:t>Satellite imagery of </a:t>
            </a:r>
            <a:r>
              <a:rPr lang="en-US" dirty="0" smtClean="0"/>
              <a:t>the</a:t>
            </a:r>
          </a:p>
          <a:p>
            <a:r>
              <a:rPr lang="en-US" dirty="0" smtClean="0"/>
              <a:t> </a:t>
            </a:r>
            <a:r>
              <a:rPr lang="en-US" dirty="0"/>
              <a:t>area around the National </a:t>
            </a:r>
            <a:r>
              <a:rPr lang="en-US" dirty="0" smtClean="0"/>
              <a:t>Open</a:t>
            </a:r>
          </a:p>
          <a:p>
            <a:r>
              <a:rPr lang="en-US" dirty="0" smtClean="0"/>
              <a:t> </a:t>
            </a:r>
            <a:r>
              <a:rPr lang="en-US" dirty="0"/>
              <a:t>University of Nigeria </a:t>
            </a:r>
            <a:endParaRPr lang="en-US" dirty="0" smtClean="0"/>
          </a:p>
          <a:p>
            <a:r>
              <a:rPr lang="en-US" dirty="0" smtClean="0"/>
              <a:t>(</a:t>
            </a:r>
            <a:r>
              <a:rPr lang="en-US" dirty="0"/>
              <a:t>erosion site is in red circle)</a:t>
            </a:r>
          </a:p>
        </p:txBody>
      </p:sp>
    </p:spTree>
    <p:extLst>
      <p:ext uri="{BB962C8B-B14F-4D97-AF65-F5344CB8AC3E}">
        <p14:creationId xmlns:p14="http://schemas.microsoft.com/office/powerpoint/2010/main" val="16608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2" y="138493"/>
            <a:ext cx="10817181" cy="5837304"/>
          </a:xfrm>
        </p:spPr>
        <p:txBody>
          <a:bodyPr>
            <a:normAutofit/>
          </a:bodyPr>
          <a:lstStyle/>
          <a:p>
            <a:pPr algn="just"/>
            <a:r>
              <a:rPr lang="en-US" dirty="0"/>
              <a:t>Erosion is one of the physical manifestations of environmental degradation, which can be facilitated by causative factors of wind and water. However, the most prominent of these factors is soil erosion by water, and its rate and magnitude are controlled by the factors of rainfall intensity and run-off, soil </a:t>
            </a:r>
            <a:r>
              <a:rPr lang="en-US" dirty="0" err="1"/>
              <a:t>erodibility</a:t>
            </a:r>
            <a:r>
              <a:rPr lang="en-US" dirty="0"/>
              <a:t>, slope gradient and length, and vegetation cover (Wall </a:t>
            </a:r>
            <a:r>
              <a:rPr lang="en-US" i="1" dirty="0"/>
              <a:t>et al., </a:t>
            </a:r>
            <a:r>
              <a:rPr lang="en-US" dirty="0"/>
              <a:t>1987). </a:t>
            </a:r>
            <a:endParaRPr lang="en-US" dirty="0" smtClean="0"/>
          </a:p>
          <a:p>
            <a:pPr algn="just"/>
            <a:r>
              <a:rPr lang="en-US" dirty="0"/>
              <a:t>The performance of watersheds and their ecosystem are being threatened by the emergence of global warming and climate change. This has caused increase in pattern of precipitation, runoff, erosion, siltation and pollution etc. </a:t>
            </a:r>
          </a:p>
          <a:p>
            <a:pPr algn="just"/>
            <a:r>
              <a:rPr lang="en-US" dirty="0"/>
              <a:t>According to Giddens (2008), climate change has moved to the center stage of public concern in a remarkable way and in a very short space of time.</a:t>
            </a:r>
          </a:p>
          <a:p>
            <a:endParaRPr lang="en-US" dirty="0"/>
          </a:p>
        </p:txBody>
      </p:sp>
    </p:spTree>
    <p:extLst>
      <p:ext uri="{BB962C8B-B14F-4D97-AF65-F5344CB8AC3E}">
        <p14:creationId xmlns:p14="http://schemas.microsoft.com/office/powerpoint/2010/main" val="1905642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p:cNvGrpSpPr>
          <p:nvPr/>
        </p:nvGrpSpPr>
        <p:grpSpPr bwMode="auto">
          <a:xfrm>
            <a:off x="152400" y="152400"/>
            <a:ext cx="4645025" cy="6784975"/>
            <a:chOff x="0" y="0"/>
            <a:chExt cx="7316" cy="10685"/>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16" cy="10685"/>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2"/>
            <p:cNvSpPr>
              <a:spLocks/>
            </p:cNvSpPr>
            <p:nvPr/>
          </p:nvSpPr>
          <p:spPr bwMode="auto">
            <a:xfrm>
              <a:off x="1275" y="3903"/>
              <a:ext cx="1140" cy="1515"/>
            </a:xfrm>
            <a:custGeom>
              <a:avLst/>
              <a:gdLst>
                <a:gd name="T0" fmla="+- 0 1276 1276"/>
                <a:gd name="T1" fmla="*/ T0 w 1140"/>
                <a:gd name="T2" fmla="+- 0 4661 3904"/>
                <a:gd name="T3" fmla="*/ 4661 h 1515"/>
                <a:gd name="T4" fmla="+- 0 1280 1276"/>
                <a:gd name="T5" fmla="*/ T4 w 1140"/>
                <a:gd name="T6" fmla="+- 0 4573 3904"/>
                <a:gd name="T7" fmla="*/ 4573 h 1515"/>
                <a:gd name="T8" fmla="+- 0 1291 1276"/>
                <a:gd name="T9" fmla="*/ T8 w 1140"/>
                <a:gd name="T10" fmla="+- 0 4488 3904"/>
                <a:gd name="T11" fmla="*/ 4488 h 1515"/>
                <a:gd name="T12" fmla="+- 0 1309 1276"/>
                <a:gd name="T13" fmla="*/ T12 w 1140"/>
                <a:gd name="T14" fmla="+- 0 4406 3904"/>
                <a:gd name="T15" fmla="*/ 4406 h 1515"/>
                <a:gd name="T16" fmla="+- 0 1334 1276"/>
                <a:gd name="T17" fmla="*/ T16 w 1140"/>
                <a:gd name="T18" fmla="+- 0 4328 3904"/>
                <a:gd name="T19" fmla="*/ 4328 h 1515"/>
                <a:gd name="T20" fmla="+- 0 1364 1276"/>
                <a:gd name="T21" fmla="*/ T20 w 1140"/>
                <a:gd name="T22" fmla="+- 0 4255 3904"/>
                <a:gd name="T23" fmla="*/ 4255 h 1515"/>
                <a:gd name="T24" fmla="+- 0 1401 1276"/>
                <a:gd name="T25" fmla="*/ T24 w 1140"/>
                <a:gd name="T26" fmla="+- 0 4187 3904"/>
                <a:gd name="T27" fmla="*/ 4187 h 1515"/>
                <a:gd name="T28" fmla="+- 0 1443 1276"/>
                <a:gd name="T29" fmla="*/ T28 w 1140"/>
                <a:gd name="T30" fmla="+- 0 4126 3904"/>
                <a:gd name="T31" fmla="*/ 4126 h 1515"/>
                <a:gd name="T32" fmla="+- 0 1489 1276"/>
                <a:gd name="T33" fmla="*/ T32 w 1140"/>
                <a:gd name="T34" fmla="+- 0 4070 3904"/>
                <a:gd name="T35" fmla="*/ 4070 h 1515"/>
                <a:gd name="T36" fmla="+- 0 1540 1276"/>
                <a:gd name="T37" fmla="*/ T36 w 1140"/>
                <a:gd name="T38" fmla="+- 0 4022 3904"/>
                <a:gd name="T39" fmla="*/ 4022 h 1515"/>
                <a:gd name="T40" fmla="+- 0 1595 1276"/>
                <a:gd name="T41" fmla="*/ T40 w 1140"/>
                <a:gd name="T42" fmla="+- 0 3981 3904"/>
                <a:gd name="T43" fmla="*/ 3981 h 1515"/>
                <a:gd name="T44" fmla="+- 0 1654 1276"/>
                <a:gd name="T45" fmla="*/ T44 w 1140"/>
                <a:gd name="T46" fmla="+- 0 3948 3904"/>
                <a:gd name="T47" fmla="*/ 3948 h 1515"/>
                <a:gd name="T48" fmla="+- 0 1715 1276"/>
                <a:gd name="T49" fmla="*/ T48 w 1140"/>
                <a:gd name="T50" fmla="+- 0 3924 3904"/>
                <a:gd name="T51" fmla="*/ 3924 h 1515"/>
                <a:gd name="T52" fmla="+- 0 1779 1276"/>
                <a:gd name="T53" fmla="*/ T52 w 1140"/>
                <a:gd name="T54" fmla="+- 0 3909 3904"/>
                <a:gd name="T55" fmla="*/ 3909 h 1515"/>
                <a:gd name="T56" fmla="+- 0 1846 1276"/>
                <a:gd name="T57" fmla="*/ T56 w 1140"/>
                <a:gd name="T58" fmla="+- 0 3904 3904"/>
                <a:gd name="T59" fmla="*/ 3904 h 1515"/>
                <a:gd name="T60" fmla="+- 0 1912 1276"/>
                <a:gd name="T61" fmla="*/ T60 w 1140"/>
                <a:gd name="T62" fmla="+- 0 3909 3904"/>
                <a:gd name="T63" fmla="*/ 3909 h 1515"/>
                <a:gd name="T64" fmla="+- 0 1976 1276"/>
                <a:gd name="T65" fmla="*/ T64 w 1140"/>
                <a:gd name="T66" fmla="+- 0 3924 3904"/>
                <a:gd name="T67" fmla="*/ 3924 h 1515"/>
                <a:gd name="T68" fmla="+- 0 2038 1276"/>
                <a:gd name="T69" fmla="*/ T68 w 1140"/>
                <a:gd name="T70" fmla="+- 0 3948 3904"/>
                <a:gd name="T71" fmla="*/ 3948 h 1515"/>
                <a:gd name="T72" fmla="+- 0 2096 1276"/>
                <a:gd name="T73" fmla="*/ T72 w 1140"/>
                <a:gd name="T74" fmla="+- 0 3981 3904"/>
                <a:gd name="T75" fmla="*/ 3981 h 1515"/>
                <a:gd name="T76" fmla="+- 0 2151 1276"/>
                <a:gd name="T77" fmla="*/ T76 w 1140"/>
                <a:gd name="T78" fmla="+- 0 4022 3904"/>
                <a:gd name="T79" fmla="*/ 4022 h 1515"/>
                <a:gd name="T80" fmla="+- 0 2202 1276"/>
                <a:gd name="T81" fmla="*/ T80 w 1140"/>
                <a:gd name="T82" fmla="+- 0 4070 3904"/>
                <a:gd name="T83" fmla="*/ 4070 h 1515"/>
                <a:gd name="T84" fmla="+- 0 2249 1276"/>
                <a:gd name="T85" fmla="*/ T84 w 1140"/>
                <a:gd name="T86" fmla="+- 0 4126 3904"/>
                <a:gd name="T87" fmla="*/ 4126 h 1515"/>
                <a:gd name="T88" fmla="+- 0 2291 1276"/>
                <a:gd name="T89" fmla="*/ T88 w 1140"/>
                <a:gd name="T90" fmla="+- 0 4187 3904"/>
                <a:gd name="T91" fmla="*/ 4187 h 1515"/>
                <a:gd name="T92" fmla="+- 0 2327 1276"/>
                <a:gd name="T93" fmla="*/ T92 w 1140"/>
                <a:gd name="T94" fmla="+- 0 4255 3904"/>
                <a:gd name="T95" fmla="*/ 4255 h 1515"/>
                <a:gd name="T96" fmla="+- 0 2358 1276"/>
                <a:gd name="T97" fmla="*/ T96 w 1140"/>
                <a:gd name="T98" fmla="+- 0 4328 3904"/>
                <a:gd name="T99" fmla="*/ 4328 h 1515"/>
                <a:gd name="T100" fmla="+- 0 2383 1276"/>
                <a:gd name="T101" fmla="*/ T100 w 1140"/>
                <a:gd name="T102" fmla="+- 0 4406 3904"/>
                <a:gd name="T103" fmla="*/ 4406 h 1515"/>
                <a:gd name="T104" fmla="+- 0 2401 1276"/>
                <a:gd name="T105" fmla="*/ T104 w 1140"/>
                <a:gd name="T106" fmla="+- 0 4488 3904"/>
                <a:gd name="T107" fmla="*/ 4488 h 1515"/>
                <a:gd name="T108" fmla="+- 0 2412 1276"/>
                <a:gd name="T109" fmla="*/ T108 w 1140"/>
                <a:gd name="T110" fmla="+- 0 4573 3904"/>
                <a:gd name="T111" fmla="*/ 4573 h 1515"/>
                <a:gd name="T112" fmla="+- 0 2416 1276"/>
                <a:gd name="T113" fmla="*/ T112 w 1140"/>
                <a:gd name="T114" fmla="+- 0 4661 3904"/>
                <a:gd name="T115" fmla="*/ 4661 h 1515"/>
                <a:gd name="T116" fmla="+- 0 2412 1276"/>
                <a:gd name="T117" fmla="*/ T116 w 1140"/>
                <a:gd name="T118" fmla="+- 0 4750 3904"/>
                <a:gd name="T119" fmla="*/ 4750 h 1515"/>
                <a:gd name="T120" fmla="+- 0 2401 1276"/>
                <a:gd name="T121" fmla="*/ T120 w 1140"/>
                <a:gd name="T122" fmla="+- 0 4835 3904"/>
                <a:gd name="T123" fmla="*/ 4835 h 1515"/>
                <a:gd name="T124" fmla="+- 0 2383 1276"/>
                <a:gd name="T125" fmla="*/ T124 w 1140"/>
                <a:gd name="T126" fmla="+- 0 4917 3904"/>
                <a:gd name="T127" fmla="*/ 4917 h 1515"/>
                <a:gd name="T128" fmla="+- 0 2358 1276"/>
                <a:gd name="T129" fmla="*/ T128 w 1140"/>
                <a:gd name="T130" fmla="+- 0 4994 3904"/>
                <a:gd name="T131" fmla="*/ 4994 h 1515"/>
                <a:gd name="T132" fmla="+- 0 2327 1276"/>
                <a:gd name="T133" fmla="*/ T132 w 1140"/>
                <a:gd name="T134" fmla="+- 0 5067 3904"/>
                <a:gd name="T135" fmla="*/ 5067 h 1515"/>
                <a:gd name="T136" fmla="+- 0 2291 1276"/>
                <a:gd name="T137" fmla="*/ T136 w 1140"/>
                <a:gd name="T138" fmla="+- 0 5135 3904"/>
                <a:gd name="T139" fmla="*/ 5135 h 1515"/>
                <a:gd name="T140" fmla="+- 0 2249 1276"/>
                <a:gd name="T141" fmla="*/ T140 w 1140"/>
                <a:gd name="T142" fmla="+- 0 5197 3904"/>
                <a:gd name="T143" fmla="*/ 5197 h 1515"/>
                <a:gd name="T144" fmla="+- 0 2202 1276"/>
                <a:gd name="T145" fmla="*/ T144 w 1140"/>
                <a:gd name="T146" fmla="+- 0 5252 3904"/>
                <a:gd name="T147" fmla="*/ 5252 h 1515"/>
                <a:gd name="T148" fmla="+- 0 2151 1276"/>
                <a:gd name="T149" fmla="*/ T148 w 1140"/>
                <a:gd name="T150" fmla="+- 0 5301 3904"/>
                <a:gd name="T151" fmla="*/ 5301 h 1515"/>
                <a:gd name="T152" fmla="+- 0 2096 1276"/>
                <a:gd name="T153" fmla="*/ T152 w 1140"/>
                <a:gd name="T154" fmla="+- 0 5342 3904"/>
                <a:gd name="T155" fmla="*/ 5342 h 1515"/>
                <a:gd name="T156" fmla="+- 0 2038 1276"/>
                <a:gd name="T157" fmla="*/ T156 w 1140"/>
                <a:gd name="T158" fmla="+- 0 5374 3904"/>
                <a:gd name="T159" fmla="*/ 5374 h 1515"/>
                <a:gd name="T160" fmla="+- 0 1976 1276"/>
                <a:gd name="T161" fmla="*/ T160 w 1140"/>
                <a:gd name="T162" fmla="+- 0 5399 3904"/>
                <a:gd name="T163" fmla="*/ 5399 h 1515"/>
                <a:gd name="T164" fmla="+- 0 1912 1276"/>
                <a:gd name="T165" fmla="*/ T164 w 1140"/>
                <a:gd name="T166" fmla="+- 0 5414 3904"/>
                <a:gd name="T167" fmla="*/ 5414 h 1515"/>
                <a:gd name="T168" fmla="+- 0 1846 1276"/>
                <a:gd name="T169" fmla="*/ T168 w 1140"/>
                <a:gd name="T170" fmla="+- 0 5419 3904"/>
                <a:gd name="T171" fmla="*/ 5419 h 1515"/>
                <a:gd name="T172" fmla="+- 0 1779 1276"/>
                <a:gd name="T173" fmla="*/ T172 w 1140"/>
                <a:gd name="T174" fmla="+- 0 5414 3904"/>
                <a:gd name="T175" fmla="*/ 5414 h 1515"/>
                <a:gd name="T176" fmla="+- 0 1715 1276"/>
                <a:gd name="T177" fmla="*/ T176 w 1140"/>
                <a:gd name="T178" fmla="+- 0 5399 3904"/>
                <a:gd name="T179" fmla="*/ 5399 h 1515"/>
                <a:gd name="T180" fmla="+- 0 1654 1276"/>
                <a:gd name="T181" fmla="*/ T180 w 1140"/>
                <a:gd name="T182" fmla="+- 0 5374 3904"/>
                <a:gd name="T183" fmla="*/ 5374 h 1515"/>
                <a:gd name="T184" fmla="+- 0 1595 1276"/>
                <a:gd name="T185" fmla="*/ T184 w 1140"/>
                <a:gd name="T186" fmla="+- 0 5342 3904"/>
                <a:gd name="T187" fmla="*/ 5342 h 1515"/>
                <a:gd name="T188" fmla="+- 0 1540 1276"/>
                <a:gd name="T189" fmla="*/ T188 w 1140"/>
                <a:gd name="T190" fmla="+- 0 5301 3904"/>
                <a:gd name="T191" fmla="*/ 5301 h 1515"/>
                <a:gd name="T192" fmla="+- 0 1489 1276"/>
                <a:gd name="T193" fmla="*/ T192 w 1140"/>
                <a:gd name="T194" fmla="+- 0 5252 3904"/>
                <a:gd name="T195" fmla="*/ 5252 h 1515"/>
                <a:gd name="T196" fmla="+- 0 1443 1276"/>
                <a:gd name="T197" fmla="*/ T196 w 1140"/>
                <a:gd name="T198" fmla="+- 0 5197 3904"/>
                <a:gd name="T199" fmla="*/ 5197 h 1515"/>
                <a:gd name="T200" fmla="+- 0 1401 1276"/>
                <a:gd name="T201" fmla="*/ T200 w 1140"/>
                <a:gd name="T202" fmla="+- 0 5135 3904"/>
                <a:gd name="T203" fmla="*/ 5135 h 1515"/>
                <a:gd name="T204" fmla="+- 0 1364 1276"/>
                <a:gd name="T205" fmla="*/ T204 w 1140"/>
                <a:gd name="T206" fmla="+- 0 5067 3904"/>
                <a:gd name="T207" fmla="*/ 5067 h 1515"/>
                <a:gd name="T208" fmla="+- 0 1334 1276"/>
                <a:gd name="T209" fmla="*/ T208 w 1140"/>
                <a:gd name="T210" fmla="+- 0 4994 3904"/>
                <a:gd name="T211" fmla="*/ 4994 h 1515"/>
                <a:gd name="T212" fmla="+- 0 1309 1276"/>
                <a:gd name="T213" fmla="*/ T212 w 1140"/>
                <a:gd name="T214" fmla="+- 0 4917 3904"/>
                <a:gd name="T215" fmla="*/ 4917 h 1515"/>
                <a:gd name="T216" fmla="+- 0 1291 1276"/>
                <a:gd name="T217" fmla="*/ T216 w 1140"/>
                <a:gd name="T218" fmla="+- 0 4835 3904"/>
                <a:gd name="T219" fmla="*/ 4835 h 1515"/>
                <a:gd name="T220" fmla="+- 0 1280 1276"/>
                <a:gd name="T221" fmla="*/ T220 w 1140"/>
                <a:gd name="T222" fmla="+- 0 4750 3904"/>
                <a:gd name="T223" fmla="*/ 4750 h 1515"/>
                <a:gd name="T224" fmla="+- 0 1276 1276"/>
                <a:gd name="T225" fmla="*/ T224 w 1140"/>
                <a:gd name="T226" fmla="+- 0 4661 3904"/>
                <a:gd name="T227" fmla="*/ 4661 h 15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140" h="1515">
                  <a:moveTo>
                    <a:pt x="0" y="757"/>
                  </a:moveTo>
                  <a:lnTo>
                    <a:pt x="4" y="669"/>
                  </a:lnTo>
                  <a:lnTo>
                    <a:pt x="15" y="584"/>
                  </a:lnTo>
                  <a:lnTo>
                    <a:pt x="33" y="502"/>
                  </a:lnTo>
                  <a:lnTo>
                    <a:pt x="58" y="424"/>
                  </a:lnTo>
                  <a:lnTo>
                    <a:pt x="88" y="351"/>
                  </a:lnTo>
                  <a:lnTo>
                    <a:pt x="125" y="283"/>
                  </a:lnTo>
                  <a:lnTo>
                    <a:pt x="167" y="222"/>
                  </a:lnTo>
                  <a:lnTo>
                    <a:pt x="213" y="166"/>
                  </a:lnTo>
                  <a:lnTo>
                    <a:pt x="264" y="118"/>
                  </a:lnTo>
                  <a:lnTo>
                    <a:pt x="319" y="77"/>
                  </a:lnTo>
                  <a:lnTo>
                    <a:pt x="378" y="44"/>
                  </a:lnTo>
                  <a:lnTo>
                    <a:pt x="439" y="20"/>
                  </a:lnTo>
                  <a:lnTo>
                    <a:pt x="503" y="5"/>
                  </a:lnTo>
                  <a:lnTo>
                    <a:pt x="570" y="0"/>
                  </a:lnTo>
                  <a:lnTo>
                    <a:pt x="636" y="5"/>
                  </a:lnTo>
                  <a:lnTo>
                    <a:pt x="700" y="20"/>
                  </a:lnTo>
                  <a:lnTo>
                    <a:pt x="762" y="44"/>
                  </a:lnTo>
                  <a:lnTo>
                    <a:pt x="820" y="77"/>
                  </a:lnTo>
                  <a:lnTo>
                    <a:pt x="875" y="118"/>
                  </a:lnTo>
                  <a:lnTo>
                    <a:pt x="926" y="166"/>
                  </a:lnTo>
                  <a:lnTo>
                    <a:pt x="973" y="222"/>
                  </a:lnTo>
                  <a:lnTo>
                    <a:pt x="1015" y="283"/>
                  </a:lnTo>
                  <a:lnTo>
                    <a:pt x="1051" y="351"/>
                  </a:lnTo>
                  <a:lnTo>
                    <a:pt x="1082" y="424"/>
                  </a:lnTo>
                  <a:lnTo>
                    <a:pt x="1107" y="502"/>
                  </a:lnTo>
                  <a:lnTo>
                    <a:pt x="1125" y="584"/>
                  </a:lnTo>
                  <a:lnTo>
                    <a:pt x="1136" y="669"/>
                  </a:lnTo>
                  <a:lnTo>
                    <a:pt x="1140" y="757"/>
                  </a:lnTo>
                  <a:lnTo>
                    <a:pt x="1136" y="846"/>
                  </a:lnTo>
                  <a:lnTo>
                    <a:pt x="1125" y="931"/>
                  </a:lnTo>
                  <a:lnTo>
                    <a:pt x="1107" y="1013"/>
                  </a:lnTo>
                  <a:lnTo>
                    <a:pt x="1082" y="1090"/>
                  </a:lnTo>
                  <a:lnTo>
                    <a:pt x="1051" y="1163"/>
                  </a:lnTo>
                  <a:lnTo>
                    <a:pt x="1015" y="1231"/>
                  </a:lnTo>
                  <a:lnTo>
                    <a:pt x="973" y="1293"/>
                  </a:lnTo>
                  <a:lnTo>
                    <a:pt x="926" y="1348"/>
                  </a:lnTo>
                  <a:lnTo>
                    <a:pt x="875" y="1397"/>
                  </a:lnTo>
                  <a:lnTo>
                    <a:pt x="820" y="1438"/>
                  </a:lnTo>
                  <a:lnTo>
                    <a:pt x="762" y="1470"/>
                  </a:lnTo>
                  <a:lnTo>
                    <a:pt x="700" y="1495"/>
                  </a:lnTo>
                  <a:lnTo>
                    <a:pt x="636" y="1510"/>
                  </a:lnTo>
                  <a:lnTo>
                    <a:pt x="570" y="1515"/>
                  </a:lnTo>
                  <a:lnTo>
                    <a:pt x="503" y="1510"/>
                  </a:lnTo>
                  <a:lnTo>
                    <a:pt x="439" y="1495"/>
                  </a:lnTo>
                  <a:lnTo>
                    <a:pt x="378" y="1470"/>
                  </a:lnTo>
                  <a:lnTo>
                    <a:pt x="319" y="1438"/>
                  </a:lnTo>
                  <a:lnTo>
                    <a:pt x="264" y="1397"/>
                  </a:lnTo>
                  <a:lnTo>
                    <a:pt x="213" y="1348"/>
                  </a:lnTo>
                  <a:lnTo>
                    <a:pt x="167" y="1293"/>
                  </a:lnTo>
                  <a:lnTo>
                    <a:pt x="125" y="1231"/>
                  </a:lnTo>
                  <a:lnTo>
                    <a:pt x="88" y="1163"/>
                  </a:lnTo>
                  <a:lnTo>
                    <a:pt x="58" y="1090"/>
                  </a:lnTo>
                  <a:lnTo>
                    <a:pt x="33" y="1013"/>
                  </a:lnTo>
                  <a:lnTo>
                    <a:pt x="15" y="931"/>
                  </a:lnTo>
                  <a:lnTo>
                    <a:pt x="4" y="846"/>
                  </a:lnTo>
                  <a:lnTo>
                    <a:pt x="0" y="757"/>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p:nvSpPr>
        <p:spPr>
          <a:xfrm>
            <a:off x="4797425" y="1263783"/>
            <a:ext cx="6096000" cy="646331"/>
          </a:xfrm>
          <a:prstGeom prst="rect">
            <a:avLst/>
          </a:prstGeom>
        </p:spPr>
        <p:txBody>
          <a:bodyPr>
            <a:spAutoFit/>
          </a:bodyPr>
          <a:lstStyle/>
          <a:p>
            <a:pPr marL="711200" marR="0">
              <a:spcBef>
                <a:spcPts val="280"/>
              </a:spcBef>
              <a:spcAft>
                <a:spcPts val="0"/>
              </a:spcAft>
            </a:pPr>
            <a:r>
              <a:rPr lang="en-US" dirty="0">
                <a:latin typeface="Calibri" panose="020F0502020204030204" pitchFamily="34" charset="0"/>
                <a:ea typeface="Calibri" panose="020F0502020204030204" pitchFamily="34" charset="0"/>
              </a:rPr>
              <a:t>Figure</a:t>
            </a:r>
            <a:r>
              <a:rPr lang="en-US" spc="-10" dirty="0">
                <a:latin typeface="Calibri" panose="020F0502020204030204" pitchFamily="34" charset="0"/>
                <a:ea typeface="Calibri" panose="020F0502020204030204" pitchFamily="34" charset="0"/>
              </a:rPr>
              <a:t> </a:t>
            </a:r>
            <a:r>
              <a:rPr lang="en-US" dirty="0" smtClean="0">
                <a:latin typeface="Calibri" panose="020F0502020204030204" pitchFamily="34" charset="0"/>
                <a:ea typeface="Calibri" panose="020F0502020204030204" pitchFamily="34" charset="0"/>
              </a:rPr>
              <a:t>12.</a:t>
            </a:r>
            <a:r>
              <a:rPr lang="en-US" spc="-10" dirty="0" smtClean="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Satellite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imagery</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area</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behind</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 former</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Uma</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bread</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bakery</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(erosion</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site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red</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circle)</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6026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168" y="653647"/>
            <a:ext cx="11332335" cy="6082004"/>
          </a:xfrm>
        </p:spPr>
        <p:txBody>
          <a:bodyPr>
            <a:normAutofit/>
          </a:bodyPr>
          <a:lstStyle/>
          <a:p>
            <a:pPr lvl="0" algn="just"/>
            <a:r>
              <a:rPr lang="en-US" dirty="0"/>
              <a:t> </a:t>
            </a:r>
            <a:r>
              <a:rPr lang="en-US" dirty="0" err="1" smtClean="0"/>
              <a:t>Pyeng</a:t>
            </a:r>
            <a:r>
              <a:rPr lang="en-US" dirty="0" smtClean="0"/>
              <a:t> </a:t>
            </a:r>
            <a:r>
              <a:rPr lang="en-US" dirty="0"/>
              <a:t>community satisfy their water needs for domestic purposes from pipe borne water and individual </a:t>
            </a:r>
            <a:r>
              <a:rPr lang="en-US" dirty="0" err="1"/>
              <a:t>motorised</a:t>
            </a:r>
            <a:r>
              <a:rPr lang="en-US" dirty="0"/>
              <a:t> boreholes and hand dug wells. </a:t>
            </a:r>
            <a:endParaRPr lang="en-US" dirty="0" smtClean="0"/>
          </a:p>
          <a:p>
            <a:pPr lvl="0" algn="just"/>
            <a:r>
              <a:rPr lang="en-US" dirty="0"/>
              <a:t>Because of the locations of the streams, they have been used by the communities as waste dump, open defecation sites and their waters are being used for irrigation activities. Coliform counts in the waters are higher than what the WHO and the NSDWQ recommended probably due to rampant open defecation in some parts of the </a:t>
            </a:r>
            <a:r>
              <a:rPr lang="en-US" dirty="0" smtClean="0"/>
              <a:t>catchment.</a:t>
            </a:r>
          </a:p>
          <a:p>
            <a:pPr lvl="0" algn="just"/>
            <a:r>
              <a:rPr lang="en-US" dirty="0">
                <a:latin typeface="Calibri" panose="020F0502020204030204" pitchFamily="34" charset="0"/>
                <a:ea typeface="Calibri" panose="020F0502020204030204" pitchFamily="34" charset="0"/>
              </a:rPr>
              <a:t>The</a:t>
            </a:r>
            <a:r>
              <a:rPr lang="en-US" spc="16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cloudy</a:t>
            </a:r>
            <a:r>
              <a:rPr lang="en-US" spc="15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nature</a:t>
            </a:r>
            <a:r>
              <a:rPr lang="en-US" spc="16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a:t>
            </a:r>
            <a:r>
              <a:rPr lang="en-US" spc="17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 water in the lower catchment has led to high </a:t>
            </a:r>
            <a:r>
              <a:rPr lang="en-US" i="1" dirty="0" err="1">
                <a:latin typeface="Calibri" panose="020F0502020204030204" pitchFamily="34" charset="0"/>
                <a:ea typeface="Calibri" panose="020F0502020204030204" pitchFamily="34" charset="0"/>
              </a:rPr>
              <a:t>E.coli</a:t>
            </a:r>
            <a:r>
              <a:rPr lang="en-US" i="1"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concentration isolated from the waters compared to the upper and middle catchments.  Also, cadmium and nickel are higher in the lower catchment than the middle; these probably may be the result of huge plastic materials and </a:t>
            </a:r>
            <a:r>
              <a:rPr lang="en-US" dirty="0" err="1">
                <a:latin typeface="Calibri" panose="020F0502020204030204" pitchFamily="34" charset="0"/>
                <a:ea typeface="Calibri" panose="020F0502020204030204" pitchFamily="34" charset="0"/>
              </a:rPr>
              <a:t>polyethene</a:t>
            </a:r>
            <a:r>
              <a:rPr lang="en-US" dirty="0">
                <a:latin typeface="Calibri" panose="020F0502020204030204" pitchFamily="34" charset="0"/>
                <a:ea typeface="Calibri" panose="020F0502020204030204" pitchFamily="34" charset="0"/>
              </a:rPr>
              <a:t> bags that have been dumped in the stream </a:t>
            </a:r>
            <a:r>
              <a:rPr lang="en-US" dirty="0" smtClean="0">
                <a:latin typeface="Calibri" panose="020F0502020204030204" pitchFamily="34" charset="0"/>
                <a:ea typeface="Calibri" panose="020F0502020204030204" pitchFamily="34" charset="0"/>
              </a:rPr>
              <a:t>channel.</a:t>
            </a:r>
            <a:r>
              <a:rPr lang="en-US" dirty="0" smtClean="0"/>
              <a:t> </a:t>
            </a:r>
            <a:endParaRPr lang="en-US" dirty="0"/>
          </a:p>
          <a:p>
            <a:pPr algn="just"/>
            <a:endParaRPr lang="en-US" dirty="0"/>
          </a:p>
        </p:txBody>
      </p:sp>
    </p:spTree>
    <p:extLst>
      <p:ext uri="{BB962C8B-B14F-4D97-AF65-F5344CB8AC3E}">
        <p14:creationId xmlns:p14="http://schemas.microsoft.com/office/powerpoint/2010/main" val="2076895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864" y="550616"/>
            <a:ext cx="11637135" cy="6307383"/>
          </a:xfrm>
        </p:spPr>
        <p:txBody>
          <a:bodyPr>
            <a:normAutofit/>
          </a:bodyPr>
          <a:lstStyle/>
          <a:p>
            <a:pPr lvl="0" algn="just"/>
            <a:r>
              <a:rPr lang="en-US" dirty="0"/>
              <a:t>The gaseous elements in the catchment are within the limits for urban air quality standard as given by the National Environmental Standards and Regulatory Agency (NESREA</a:t>
            </a:r>
            <a:r>
              <a:rPr lang="en-US" dirty="0" smtClean="0"/>
              <a:t>).</a:t>
            </a:r>
          </a:p>
          <a:p>
            <a:pPr algn="just"/>
            <a:r>
              <a:rPr lang="en-US" dirty="0"/>
              <a:t>The climate analysis of the catchment shows temperature is on the increase leading to higher evapotranspiration, vegetation loss with capacity to enhance soil erosion</a:t>
            </a:r>
            <a:r>
              <a:rPr lang="en-US" dirty="0" smtClean="0"/>
              <a:t>.</a:t>
            </a:r>
          </a:p>
          <a:p>
            <a:pPr lvl="0" algn="just"/>
            <a:r>
              <a:rPr lang="en-US" dirty="0"/>
              <a:t>Natural vegetation has been tempered with by the activities of human in the area, due to collection of fuel wood, income generation and building which has fragmented the forest ecosystem and cause run off and erosion. </a:t>
            </a:r>
            <a:endParaRPr lang="en-US" dirty="0" smtClean="0"/>
          </a:p>
          <a:p>
            <a:pPr algn="just"/>
            <a:r>
              <a:rPr lang="en-US" dirty="0"/>
              <a:t>The study found that most of the households in the catchment were poor based on the poverty line. The result indicated that 67% of the households fell below the poverty line. Majority of them (88%) were within the active age bracket of less than 45 years.</a:t>
            </a:r>
          </a:p>
          <a:p>
            <a:pPr lvl="0" algn="just"/>
            <a:endParaRPr lang="en-US" dirty="0"/>
          </a:p>
          <a:p>
            <a:pPr algn="just"/>
            <a:endParaRPr lang="en-US" dirty="0"/>
          </a:p>
          <a:p>
            <a:pPr lvl="0" algn="just"/>
            <a:endParaRPr lang="en-US" dirty="0"/>
          </a:p>
          <a:p>
            <a:pPr algn="just"/>
            <a:endParaRPr lang="en-US" dirty="0"/>
          </a:p>
        </p:txBody>
      </p:sp>
    </p:spTree>
    <p:extLst>
      <p:ext uri="{BB962C8B-B14F-4D97-AF65-F5344CB8AC3E}">
        <p14:creationId xmlns:p14="http://schemas.microsoft.com/office/powerpoint/2010/main" val="3254089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2807" y="933664"/>
            <a:ext cx="5143384" cy="1325563"/>
          </a:xfrm>
        </p:spPr>
        <p:txBody>
          <a:bodyPr>
            <a:normAutofit/>
          </a:bodyPr>
          <a:lstStyle/>
          <a:p>
            <a:r>
              <a:rPr lang="en-US" sz="2800" b="1" dirty="0" smtClean="0"/>
              <a:t>CMP for the</a:t>
            </a:r>
            <a:br>
              <a:rPr lang="en-US" sz="2800" b="1" dirty="0" smtClean="0"/>
            </a:br>
            <a:r>
              <a:rPr lang="en-US" sz="2800" b="1" dirty="0" smtClean="0"/>
              <a:t>upper </a:t>
            </a:r>
            <a:r>
              <a:rPr lang="en-US" sz="2800" b="1" dirty="0"/>
              <a:t>catchment</a:t>
            </a:r>
          </a:p>
        </p:txBody>
      </p:sp>
      <p:graphicFrame>
        <p:nvGraphicFramePr>
          <p:cNvPr id="5" name="Table 4"/>
          <p:cNvGraphicFramePr>
            <a:graphicFrameLocks noGrp="1"/>
          </p:cNvGraphicFramePr>
          <p:nvPr>
            <p:extLst>
              <p:ext uri="{D42A27DB-BD31-4B8C-83A1-F6EECF244321}">
                <p14:modId xmlns:p14="http://schemas.microsoft.com/office/powerpoint/2010/main" val="3106201452"/>
              </p:ext>
            </p:extLst>
          </p:nvPr>
        </p:nvGraphicFramePr>
        <p:xfrm>
          <a:off x="216700" y="267752"/>
          <a:ext cx="8450222" cy="6492325"/>
        </p:xfrm>
        <a:graphic>
          <a:graphicData uri="http://schemas.openxmlformats.org/drawingml/2006/table">
            <a:tbl>
              <a:tblPr firstRow="1" firstCol="1" lastRow="1" lastCol="1" bandRow="1" bandCol="1"/>
              <a:tblGrid>
                <a:gridCol w="571580"/>
                <a:gridCol w="1270181"/>
                <a:gridCol w="1387495"/>
                <a:gridCol w="846786"/>
                <a:gridCol w="1351330"/>
                <a:gridCol w="1608012"/>
                <a:gridCol w="1414838"/>
              </a:tblGrid>
              <a:tr h="394857">
                <a:tc>
                  <a:txBody>
                    <a:bodyPr/>
                    <a:lstStyle/>
                    <a:p>
                      <a:pPr marL="67945" marR="0">
                        <a:lnSpc>
                          <a:spcPts val="1095"/>
                        </a:lnSpc>
                        <a:spcBef>
                          <a:spcPts val="0"/>
                        </a:spcBef>
                        <a:spcAft>
                          <a:spcPts val="0"/>
                        </a:spcAft>
                      </a:pP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67945" marR="0">
                        <a:lnSpc>
                          <a:spcPts val="1095"/>
                        </a:lnSpc>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S/N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9D9"/>
                    </a:solidFill>
                  </a:tcPr>
                </a:tc>
                <a:tc>
                  <a:txBody>
                    <a:bodyPr/>
                    <a:lstStyle/>
                    <a:p>
                      <a:pPr marL="67945" marR="0">
                        <a:lnSpc>
                          <a:spcPts val="1095"/>
                        </a:lnSpc>
                        <a:spcBef>
                          <a:spcPts val="0"/>
                        </a:spcBef>
                        <a:spcAft>
                          <a:spcPts val="0"/>
                        </a:spcAft>
                      </a:pP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67945" marR="0">
                        <a:lnSpc>
                          <a:spcPts val="1095"/>
                        </a:lnSpc>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KEY</a:t>
                      </a:r>
                      <a:r>
                        <a:rPr lang="en-US" sz="1200" b="1" spc="-1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7945" marR="0">
                        <a:lnSpc>
                          <a:spcPts val="995"/>
                        </a:lnSpc>
                        <a:spcBef>
                          <a:spcPts val="5"/>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ACTIVITIES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9D9"/>
                    </a:solidFill>
                  </a:tcPr>
                </a:tc>
                <a:tc>
                  <a:txBody>
                    <a:bodyPr/>
                    <a:lstStyle/>
                    <a:p>
                      <a:pPr marL="67945" marR="0">
                        <a:lnSpc>
                          <a:spcPts val="1095"/>
                        </a:lnSpc>
                        <a:spcBef>
                          <a:spcPts val="0"/>
                        </a:spcBef>
                        <a:spcAft>
                          <a:spcPts val="0"/>
                        </a:spcAft>
                      </a:pP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67945" marR="0">
                        <a:lnSpc>
                          <a:spcPts val="1095"/>
                        </a:lnSpc>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9D9"/>
                    </a:solidFill>
                  </a:tcPr>
                </a:tc>
                <a:tc>
                  <a:txBody>
                    <a:bodyPr/>
                    <a:lstStyle/>
                    <a:p>
                      <a:pPr marL="67945" marR="0">
                        <a:lnSpc>
                          <a:spcPts val="1095"/>
                        </a:lnSpc>
                        <a:spcBef>
                          <a:spcPts val="0"/>
                        </a:spcBef>
                        <a:spcAft>
                          <a:spcPts val="0"/>
                        </a:spcAft>
                      </a:pP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67945" marR="0">
                        <a:lnSpc>
                          <a:spcPts val="1095"/>
                        </a:lnSpc>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TIMELINE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9D9"/>
                    </a:solidFill>
                  </a:tcPr>
                </a:tc>
                <a:tc>
                  <a:txBody>
                    <a:bodyPr/>
                    <a:lstStyle/>
                    <a:p>
                      <a:pPr marL="67945" marR="0">
                        <a:lnSpc>
                          <a:spcPts val="1095"/>
                        </a:lnSpc>
                        <a:spcBef>
                          <a:spcPts val="0"/>
                        </a:spcBef>
                        <a:spcAft>
                          <a:spcPts val="0"/>
                        </a:spcAft>
                      </a:pP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67945" marR="0">
                        <a:lnSpc>
                          <a:spcPts val="1095"/>
                        </a:lnSpc>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EXPECTED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7945" marR="0">
                        <a:lnSpc>
                          <a:spcPts val="995"/>
                        </a:lnSpc>
                        <a:spcBef>
                          <a:spcPts val="5"/>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OUTPUT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9D9"/>
                    </a:solidFill>
                  </a:tcPr>
                </a:tc>
                <a:tc>
                  <a:txBody>
                    <a:bodyPr/>
                    <a:lstStyle/>
                    <a:p>
                      <a:pPr marL="67310" marR="0">
                        <a:lnSpc>
                          <a:spcPts val="1095"/>
                        </a:lnSpc>
                        <a:spcBef>
                          <a:spcPts val="0"/>
                        </a:spcBef>
                        <a:spcAft>
                          <a:spcPts val="0"/>
                        </a:spcAft>
                      </a:pP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67310" marR="0">
                        <a:lnSpc>
                          <a:spcPts val="1095"/>
                        </a:lnSpc>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RESPONSIBILITY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9D9"/>
                    </a:solidFill>
                  </a:tcPr>
                </a:tc>
                <a:tc>
                  <a:txBody>
                    <a:bodyPr/>
                    <a:lstStyle/>
                    <a:p>
                      <a:pPr marL="67310" marR="0">
                        <a:lnSpc>
                          <a:spcPts val="1095"/>
                        </a:lnSpc>
                        <a:spcBef>
                          <a:spcPts val="0"/>
                        </a:spcBef>
                        <a:spcAft>
                          <a:spcPts val="0"/>
                        </a:spcAft>
                      </a:pP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67310" marR="0">
                        <a:lnSpc>
                          <a:spcPts val="1095"/>
                        </a:lnSpc>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MONITORING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7310" marR="0">
                        <a:lnSpc>
                          <a:spcPts val="995"/>
                        </a:lnSpc>
                        <a:spcBef>
                          <a:spcPts val="5"/>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INDICATOR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9D9"/>
                    </a:solidFill>
                  </a:tcPr>
                </a:tc>
              </a:tr>
              <a:tr h="344966">
                <a:tc gridSpan="7">
                  <a:txBody>
                    <a:bodyPr/>
                    <a:lstStyle/>
                    <a:p>
                      <a:pPr marL="2512695" marR="2512060" algn="ctr">
                        <a:lnSpc>
                          <a:spcPts val="995"/>
                        </a:lnSpc>
                        <a:spcBef>
                          <a:spcPts val="5"/>
                        </a:spcBef>
                        <a:spcAft>
                          <a:spcPts val="0"/>
                        </a:spcAft>
                      </a:pP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2512695" marR="2512060" algn="ctr">
                        <a:lnSpc>
                          <a:spcPts val="995"/>
                        </a:lnSpc>
                        <a:spcBef>
                          <a:spcPts val="5"/>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PRIMARY</a:t>
                      </a:r>
                      <a:r>
                        <a:rPr lang="en-US" sz="1200" b="1" spc="-3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PRIORITY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5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22099">
                <a:tc>
                  <a:txBody>
                    <a:bodyPr/>
                    <a:lstStyle/>
                    <a:p>
                      <a:pPr marL="67945" marR="0">
                        <a:lnSpc>
                          <a:spcPts val="1095"/>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7493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Planting of</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trees, shrubs</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grasses on</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vulnerable</a:t>
                      </a:r>
                      <a:r>
                        <a:rPr lang="en-US" sz="12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lands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0">
                        <a:lnSpc>
                          <a:spcPts val="109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Entire</a:t>
                      </a:r>
                      <a:r>
                        <a:rPr lang="en-US" sz="1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community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8001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122555">
                        <a:spcBef>
                          <a:spcPts val="0"/>
                        </a:spcBef>
                        <a:spcAft>
                          <a:spcPts val="0"/>
                        </a:spcAf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Re-vegetation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of</a:t>
                      </a:r>
                      <a:r>
                        <a:rPr lang="en-US" sz="1200" spc="-19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catchment</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eventual</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slowing</a:t>
                      </a:r>
                      <a:r>
                        <a:rPr lang="en-US" sz="12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down</a:t>
                      </a:r>
                      <a:r>
                        <a:rPr lang="en-US" sz="12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of</a:t>
                      </a:r>
                    </a:p>
                    <a:p>
                      <a:pPr marL="67945" marR="0">
                        <a:lnSpc>
                          <a:spcPts val="99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erosion</a:t>
                      </a:r>
                      <a:r>
                        <a:rPr lang="en-US" sz="1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process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0" marR="0">
                        <a:spcBef>
                          <a:spcPts val="5"/>
                        </a:spcBef>
                        <a:spcAft>
                          <a:spcPts val="0"/>
                        </a:spcAft>
                      </a:pPr>
                      <a:r>
                        <a:rPr lang="en-US" sz="1200" spc="-5">
                          <a:effectLst/>
                          <a:latin typeface="Calibri" panose="020F0502020204030204" pitchFamily="34" charset="0"/>
                          <a:ea typeface="Calibri" panose="020F0502020204030204" pitchFamily="34" charset="0"/>
                          <a:cs typeface="Times New Roman" panose="02020603050405020304" pitchFamily="18" charset="0"/>
                        </a:rPr>
                        <a:t>Horticulture/forestry</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experts,</a:t>
                      </a:r>
                      <a:r>
                        <a:rPr lang="en-US" sz="1200" spc="-1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community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310" marR="12446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Number of trees</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crops,</a:t>
                      </a:r>
                      <a:r>
                        <a:rPr lang="en-US" sz="12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shrubs</a:t>
                      </a:r>
                      <a:r>
                        <a:rPr lang="en-US" sz="12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spc="-18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area of grasses</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planted.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r>
              <a:tr h="410371">
                <a:tc>
                  <a:txBody>
                    <a:bodyPr/>
                    <a:lstStyle/>
                    <a:p>
                      <a:pPr marL="67945" marR="0">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283845">
                        <a:spcBef>
                          <a:spcPts val="5"/>
                        </a:spcBef>
                        <a:spcAft>
                          <a:spcPts val="0"/>
                        </a:spcAft>
                      </a:pPr>
                      <a:r>
                        <a:rPr lang="en-US" sz="1200" spc="-5">
                          <a:effectLst/>
                          <a:latin typeface="Calibri" panose="020F0502020204030204" pitchFamily="34" charset="0"/>
                          <a:ea typeface="Calibri" panose="020F0502020204030204" pitchFamily="34" charset="0"/>
                          <a:cs typeface="Times New Roman" panose="02020603050405020304" pitchFamily="18" charset="0"/>
                        </a:rPr>
                        <a:t>Provision </a:t>
                      </a:r>
                      <a:r>
                        <a:rPr lang="en-US" sz="1200">
                          <a:effectLst/>
                          <a:latin typeface="Calibri" panose="020F0502020204030204" pitchFamily="34" charset="0"/>
                          <a:ea typeface="Calibri" panose="020F0502020204030204" pitchFamily="34" charset="0"/>
                          <a:cs typeface="Times New Roman" panose="02020603050405020304" pitchFamily="18" charset="0"/>
                        </a:rPr>
                        <a:t>of</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waste</a:t>
                      </a:r>
                      <a:r>
                        <a:rPr lang="en-US" sz="1200" spc="-1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bins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0">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Whole</a:t>
                      </a:r>
                      <a:r>
                        <a:rPr lang="en-US" sz="1200" spc="-1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community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0">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83185">
                        <a:spcBef>
                          <a:spcPts val="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Waste</a:t>
                      </a:r>
                      <a:r>
                        <a:rPr lang="en-US" sz="12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is</a:t>
                      </a:r>
                      <a:r>
                        <a:rPr lang="en-US" sz="12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properly</a:t>
                      </a:r>
                      <a:r>
                        <a:rPr lang="en-US" sz="1200" spc="-18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disposed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0" marR="112395">
                        <a:spcBef>
                          <a:spcPts val="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Ministry of</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Environment,</a:t>
                      </a:r>
                      <a:r>
                        <a:rPr lang="en-US" sz="1200" spc="-3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7310" marR="0">
                        <a:lnSpc>
                          <a:spcPts val="99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Community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310" marR="127000">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Number of waste</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bins provided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r>
              <a:tr h="1332470">
                <a:tc>
                  <a:txBody>
                    <a:bodyPr/>
                    <a:lstStyle/>
                    <a:p>
                      <a:pPr marL="67945" marR="0">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151130">
                        <a:spcBef>
                          <a:spcPts val="5"/>
                        </a:spcBef>
                        <a:spcAft>
                          <a:spcPts val="0"/>
                        </a:spcAft>
                      </a:pPr>
                      <a:r>
                        <a:rPr lang="en-US" sz="1200" spc="-5">
                          <a:effectLst/>
                          <a:latin typeface="Calibri" panose="020F0502020204030204" pitchFamily="34" charset="0"/>
                          <a:ea typeface="Calibri" panose="020F0502020204030204" pitchFamily="34" charset="0"/>
                          <a:cs typeface="Times New Roman" panose="02020603050405020304" pitchFamily="18" charset="0"/>
                        </a:rPr>
                        <a:t>Enlightenment</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campaign on</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best practices</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on solid waste</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management,</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soil</a:t>
                      </a:r>
                      <a:r>
                        <a:rPr lang="en-US" sz="1200" spc="-1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and</a:t>
                      </a:r>
                      <a:r>
                        <a:rPr lang="en-US" sz="1200" spc="-1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water</a:t>
                      </a:r>
                    </a:p>
                    <a:p>
                      <a:pPr marL="67945" marR="0">
                        <a:lnSpc>
                          <a:spcPts val="995"/>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conservation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384175">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 whole</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community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105410">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132715">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Improved crop</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yields</a:t>
                      </a:r>
                      <a:r>
                        <a:rPr lang="en-US" sz="1200" spc="-4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and</a:t>
                      </a:r>
                      <a:r>
                        <a:rPr lang="en-US" sz="1200" spc="-4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water</a:t>
                      </a:r>
                      <a:r>
                        <a:rPr lang="en-US" sz="1200" spc="-18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quality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0" marR="107950">
                        <a:spcBef>
                          <a:spcPts val="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Contractor,</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Ministry of</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environment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spc="-19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community.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310" marR="120015">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Enlightenment</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campaign</a:t>
                      </a:r>
                      <a:r>
                        <a:rPr lang="en-US" sz="1200" spc="-4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on</a:t>
                      </a:r>
                      <a:r>
                        <a:rPr lang="en-US" sz="1200" spc="-4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best</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practices for soil</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fertility</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management </a:t>
                      </a:r>
                      <a:r>
                        <a:rPr lang="en-US" sz="1200">
                          <a:effectLst/>
                          <a:latin typeface="Calibri" panose="020F0502020204030204" pitchFamily="34" charset="0"/>
                          <a:ea typeface="Calibri" panose="020F0502020204030204" pitchFamily="34" charset="0"/>
                          <a:cs typeface="Times New Roman" panose="02020603050405020304" pitchFamily="18" charset="0"/>
                        </a:rPr>
                        <a:t>and</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soil</a:t>
                      </a:r>
                      <a:r>
                        <a:rPr lang="en-US" sz="1200" spc="-2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conservation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r>
              <a:tr h="229977">
                <a:tc gridSpan="6">
                  <a:txBody>
                    <a:bodyPr/>
                    <a:lstStyle/>
                    <a:p>
                      <a:pPr marL="1990725" marR="1988185" algn="ctr">
                        <a:lnSpc>
                          <a:spcPts val="995"/>
                        </a:lnSpc>
                        <a:spcBef>
                          <a:spcPts val="5"/>
                        </a:spcBef>
                        <a:spcAft>
                          <a:spcPts val="0"/>
                        </a:spcAft>
                      </a:pP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1990725" marR="1988185" algn="ctr">
                        <a:lnSpc>
                          <a:spcPts val="995"/>
                        </a:lnSpc>
                        <a:spcBef>
                          <a:spcPts val="5"/>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SECONDARY</a:t>
                      </a:r>
                      <a:r>
                        <a:rPr lang="en-US" sz="1200" b="1" spc="-3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PRIORITY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332470">
                <a:tc>
                  <a:txBody>
                    <a:bodyPr/>
                    <a:lstStyle/>
                    <a:p>
                      <a:pPr marL="67945" marR="0">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81280">
                        <a:spcBef>
                          <a:spcPts val="5"/>
                        </a:spcBef>
                        <a:spcAft>
                          <a:spcPts val="0"/>
                        </a:spcAft>
                      </a:pPr>
                      <a:r>
                        <a:rPr lang="en-US" sz="1200" spc="-5">
                          <a:effectLst/>
                          <a:latin typeface="Calibri" panose="020F0502020204030204" pitchFamily="34" charset="0"/>
                          <a:ea typeface="Calibri" panose="020F0502020204030204" pitchFamily="34" charset="0"/>
                          <a:cs typeface="Times New Roman" panose="02020603050405020304" pitchFamily="18" charset="0"/>
                        </a:rPr>
                        <a:t>Homestead </a:t>
                      </a:r>
                      <a:r>
                        <a:rPr lang="en-US" sz="1200">
                          <a:effectLst/>
                          <a:latin typeface="Calibri" panose="020F0502020204030204" pitchFamily="34" charset="0"/>
                          <a:ea typeface="Calibri" panose="020F0502020204030204" pitchFamily="34" charset="0"/>
                          <a:cs typeface="Times New Roman" panose="02020603050405020304" pitchFamily="18" charset="0"/>
                        </a:rPr>
                        <a:t>tree</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planting to curb</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erosion and</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provide income</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to</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community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0">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Whole</a:t>
                      </a:r>
                      <a:r>
                        <a:rPr lang="en-US" sz="1200" spc="-1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community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0">
                        <a:lnSpc>
                          <a:spcPts val="1095"/>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122555">
                        <a:spcBef>
                          <a:spcPts val="5"/>
                        </a:spcBef>
                        <a:spcAft>
                          <a:spcPts val="0"/>
                        </a:spcAft>
                      </a:pPr>
                      <a:r>
                        <a:rPr lang="en-US" sz="1200" spc="-5">
                          <a:effectLst/>
                          <a:latin typeface="Calibri" panose="020F0502020204030204" pitchFamily="34" charset="0"/>
                          <a:ea typeface="Calibri" panose="020F0502020204030204" pitchFamily="34" charset="0"/>
                          <a:cs typeface="Times New Roman" panose="02020603050405020304" pitchFamily="18" charset="0"/>
                        </a:rPr>
                        <a:t>Re-vegetation </a:t>
                      </a:r>
                      <a:r>
                        <a:rPr lang="en-US" sz="1200">
                          <a:effectLst/>
                          <a:latin typeface="Calibri" panose="020F0502020204030204" pitchFamily="34" charset="0"/>
                          <a:ea typeface="Calibri" panose="020F0502020204030204" pitchFamily="34" charset="0"/>
                          <a:cs typeface="Times New Roman" panose="02020603050405020304" pitchFamily="18" charset="0"/>
                        </a:rPr>
                        <a:t>of</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the catchment</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and eventual</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slowing down of</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erosion process</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and</a:t>
                      </a:r>
                      <a:r>
                        <a:rPr lang="en-US" sz="1200" spc="-1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provion</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of</a:t>
                      </a:r>
                    </a:p>
                    <a:p>
                      <a:pPr marL="67945" marR="0">
                        <a:lnSpc>
                          <a:spcPts val="99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0" marR="0">
                        <a:lnSpc>
                          <a:spcPts val="1095"/>
                        </a:lnSpc>
                        <a:spcBef>
                          <a:spcPts val="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67310" marR="0">
                        <a:spcBef>
                          <a:spcPts val="0"/>
                        </a:spcBef>
                        <a:spcAft>
                          <a:spcPts val="0"/>
                        </a:spcAf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Horticulture/forestry</a:t>
                      </a:r>
                      <a:r>
                        <a:rPr lang="en-US" sz="1200" spc="-19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experts,</a:t>
                      </a:r>
                      <a:r>
                        <a:rPr lang="en-US" sz="12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community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310" marR="176530">
                        <a:spcBef>
                          <a:spcPts val="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Number</a:t>
                      </a:r>
                      <a:r>
                        <a:rPr lang="en-US" sz="12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of</a:t>
                      </a:r>
                      <a:r>
                        <a:rPr lang="en-US" sz="12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trees</a:t>
                      </a:r>
                      <a:r>
                        <a:rPr lang="en-US" sz="1200" spc="-19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planted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r>
              <a:tr h="547161">
                <a:tc>
                  <a:txBody>
                    <a:bodyPr/>
                    <a:lstStyle/>
                    <a:p>
                      <a:pPr marL="67945" marR="0">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286385" algn="just">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Provision of</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public </a:t>
                      </a:r>
                      <a:r>
                        <a:rPr lang="en-US" sz="1200">
                          <a:effectLst/>
                          <a:latin typeface="Calibri" panose="020F0502020204030204" pitchFamily="34" charset="0"/>
                          <a:ea typeface="Calibri" panose="020F0502020204030204" pitchFamily="34" charset="0"/>
                          <a:cs typeface="Times New Roman" panose="02020603050405020304" pitchFamily="18" charset="0"/>
                        </a:rPr>
                        <a:t>toilet</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facilities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293370">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CIG Waste</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management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0">
                        <a:lnSpc>
                          <a:spcPts val="1095"/>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136525">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Reduction in</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open</a:t>
                      </a:r>
                      <a:r>
                        <a:rPr lang="en-US" sz="1200" spc="-15">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defecation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310" marR="110490">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Consultant,</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Ministry of</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environment,</a:t>
                      </a:r>
                      <a:r>
                        <a:rPr lang="en-US" sz="1200" spc="-25">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67310" marR="0">
                        <a:lnSpc>
                          <a:spcPts val="99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community.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310" marR="119380">
                        <a:spcBef>
                          <a:spcPts val="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Number of toilet</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facilities</a:t>
                      </a:r>
                      <a:r>
                        <a:rPr lang="en-US" sz="12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provided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r>
              <a:tr h="785309">
                <a:tc>
                  <a:txBody>
                    <a:bodyPr/>
                    <a:lstStyle/>
                    <a:p>
                      <a:pPr marL="67945" marR="0">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137795" algn="just">
                        <a:spcBef>
                          <a:spcPts val="5"/>
                        </a:spcBef>
                        <a:spcAft>
                          <a:spcPts val="0"/>
                        </a:spcAft>
                      </a:pPr>
                      <a:r>
                        <a:rPr lang="en-US" sz="1200" spc="-5">
                          <a:effectLst/>
                          <a:latin typeface="Calibri" panose="020F0502020204030204" pitchFamily="34" charset="0"/>
                          <a:ea typeface="Calibri" panose="020F0502020204030204" pitchFamily="34" charset="0"/>
                          <a:cs typeface="Times New Roman" panose="02020603050405020304" pitchFamily="18" charset="0"/>
                        </a:rPr>
                        <a:t>Regulation </a:t>
                      </a:r>
                      <a:r>
                        <a:rPr lang="en-US" sz="1200">
                          <a:effectLst/>
                          <a:latin typeface="Calibri" panose="020F0502020204030204" pitchFamily="34" charset="0"/>
                          <a:ea typeface="Calibri" panose="020F0502020204030204" pitchFamily="34" charset="0"/>
                          <a:cs typeface="Times New Roman" panose="02020603050405020304" pitchFamily="18" charset="0"/>
                        </a:rPr>
                        <a:t>and</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organization </a:t>
                      </a:r>
                      <a:r>
                        <a:rPr lang="en-US" sz="1200">
                          <a:effectLst/>
                          <a:latin typeface="Calibri" panose="020F0502020204030204" pitchFamily="34" charset="0"/>
                          <a:ea typeface="Calibri" panose="020F0502020204030204" pitchFamily="34" charset="0"/>
                          <a:cs typeface="Times New Roman" panose="02020603050405020304" pitchFamily="18" charset="0"/>
                        </a:rPr>
                        <a:t>of</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quarries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234950" algn="just">
                        <a:spcBef>
                          <a:spcPts val="5"/>
                        </a:spcBef>
                        <a:spcAft>
                          <a:spcPts val="0"/>
                        </a:spcAft>
                      </a:pPr>
                      <a:r>
                        <a:rPr lang="en-US" sz="1200" spc="-5">
                          <a:effectLst/>
                          <a:latin typeface="Calibri" panose="020F0502020204030204" pitchFamily="34" charset="0"/>
                          <a:ea typeface="Calibri" panose="020F0502020204030204" pitchFamily="34" charset="0"/>
                          <a:cs typeface="Times New Roman" panose="02020603050405020304" pitchFamily="18" charset="0"/>
                        </a:rPr>
                        <a:t>Stone </a:t>
                      </a:r>
                      <a:r>
                        <a:rPr lang="en-US" sz="1200">
                          <a:effectLst/>
                          <a:latin typeface="Calibri" panose="020F0502020204030204" pitchFamily="34" charset="0"/>
                          <a:ea typeface="Calibri" panose="020F0502020204030204" pitchFamily="34" charset="0"/>
                          <a:cs typeface="Times New Roman" panose="02020603050405020304" pitchFamily="18" charset="0"/>
                        </a:rPr>
                        <a:t>crushers</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and the whole</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community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0">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64135">
                        <a:spcBef>
                          <a:spcPts val="5"/>
                        </a:spcBef>
                        <a:spcAft>
                          <a:spcPts val="0"/>
                        </a:spcAft>
                      </a:pPr>
                      <a:r>
                        <a:rPr lang="en-US" sz="1200" spc="-5">
                          <a:effectLst/>
                          <a:latin typeface="Calibri" panose="020F0502020204030204" pitchFamily="34" charset="0"/>
                          <a:ea typeface="Calibri" panose="020F0502020204030204" pitchFamily="34" charset="0"/>
                          <a:cs typeface="Times New Roman" panose="02020603050405020304" pitchFamily="18" charset="0"/>
                        </a:rPr>
                        <a:t>Enlightenment </a:t>
                      </a:r>
                      <a:r>
                        <a:rPr lang="en-US" sz="1200">
                          <a:effectLst/>
                          <a:latin typeface="Calibri" panose="020F0502020204030204" pitchFamily="34" charset="0"/>
                          <a:ea typeface="Calibri" panose="020F0502020204030204" pitchFamily="34" charset="0"/>
                          <a:cs typeface="Times New Roman" panose="02020603050405020304" pitchFamily="18" charset="0"/>
                        </a:rPr>
                        <a:t>on</a:t>
                      </a:r>
                      <a:r>
                        <a:rPr lang="en-US" sz="1200" spc="-19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advantages of</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proper mining</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activity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310" marR="151765">
                        <a:spcBef>
                          <a:spcPts val="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Ministries of</a:t>
                      </a:r>
                      <a:r>
                        <a:rPr lang="en-US" sz="1200" spc="-19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Solid minerals,</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Health, Water</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Resource,</a:t>
                      </a:r>
                      <a:r>
                        <a:rPr lang="en-US" sz="1200" spc="-15">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a:t>
                      </a:r>
                    </a:p>
                    <a:p>
                      <a:pPr marL="67310" marR="0">
                        <a:lnSpc>
                          <a:spcPts val="1005"/>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Community.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310" marR="67945">
                        <a:spcBef>
                          <a:spcPts val="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Regulation and</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organization of</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artisanal mining of</a:t>
                      </a:r>
                      <a:r>
                        <a:rPr lang="en-US" sz="1200" spc="-19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tins</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a:t>
                      </a:r>
                    </a:p>
                    <a:p>
                      <a:pPr marL="67310" marR="0">
                        <a:lnSpc>
                          <a:spcPts val="1005"/>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columbites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r>
            </a:tbl>
          </a:graphicData>
        </a:graphic>
      </p:graphicFrame>
    </p:spTree>
    <p:extLst>
      <p:ext uri="{BB962C8B-B14F-4D97-AF65-F5344CB8AC3E}">
        <p14:creationId xmlns:p14="http://schemas.microsoft.com/office/powerpoint/2010/main" val="2918330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51182" y="510208"/>
            <a:ext cx="149691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5" name="Group 1"/>
          <p:cNvGrpSpPr>
            <a:grpSpLocks/>
          </p:cNvGrpSpPr>
          <p:nvPr/>
        </p:nvGrpSpPr>
        <p:grpSpPr bwMode="auto">
          <a:xfrm>
            <a:off x="351183" y="510209"/>
            <a:ext cx="7652197" cy="6145369"/>
            <a:chOff x="0" y="0"/>
            <a:chExt cx="9815" cy="7235"/>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 y="352"/>
              <a:ext cx="8955" cy="674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 y="3370"/>
              <a:ext cx="2655" cy="36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10" y="10"/>
              <a:ext cx="9795" cy="721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p:nvSpPr>
        <p:spPr>
          <a:xfrm>
            <a:off x="7262192" y="1436061"/>
            <a:ext cx="4678017" cy="923330"/>
          </a:xfrm>
          <a:prstGeom prst="rect">
            <a:avLst/>
          </a:prstGeom>
        </p:spPr>
        <p:txBody>
          <a:bodyPr wrap="square">
            <a:spAutoFit/>
          </a:bodyPr>
          <a:lstStyle/>
          <a:p>
            <a:pPr marL="723265" marR="0">
              <a:spcBef>
                <a:spcPts val="0"/>
              </a:spcBef>
              <a:spcAft>
                <a:spcPts val="0"/>
              </a:spcAft>
            </a:pPr>
            <a:r>
              <a:rPr lang="en-US" dirty="0">
                <a:latin typeface="Calibri" panose="020F0502020204030204" pitchFamily="34" charset="0"/>
                <a:ea typeface="Calibri" panose="020F0502020204030204" pitchFamily="34" charset="0"/>
              </a:rPr>
              <a:t>Figure</a:t>
            </a:r>
            <a:r>
              <a:rPr lang="en-US" spc="-5" dirty="0">
                <a:latin typeface="Calibri" panose="020F0502020204030204" pitchFamily="34" charset="0"/>
                <a:ea typeface="Calibri" panose="020F0502020204030204" pitchFamily="34" charset="0"/>
              </a:rPr>
              <a:t> </a:t>
            </a:r>
            <a:r>
              <a:rPr lang="en-US" dirty="0" smtClean="0">
                <a:latin typeface="Calibri" panose="020F0502020204030204" pitchFamily="34" charset="0"/>
                <a:ea typeface="Calibri" panose="020F0502020204030204" pitchFamily="34" charset="0"/>
              </a:rPr>
              <a:t>13.</a:t>
            </a:r>
            <a:r>
              <a:rPr lang="en-US" spc="-5" dirty="0" smtClean="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3D</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view</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upper catchment showing</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locations</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some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 proposed</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interventions</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2004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812919265"/>
              </p:ext>
            </p:extLst>
          </p:nvPr>
        </p:nvGraphicFramePr>
        <p:xfrm>
          <a:off x="-392649" y="192064"/>
          <a:ext cx="7785385" cy="6556465"/>
        </p:xfrm>
        <a:graphic>
          <a:graphicData uri="http://schemas.openxmlformats.org/presentationml/2006/ole">
            <mc:AlternateContent xmlns:mc="http://schemas.openxmlformats.org/markup-compatibility/2006">
              <mc:Choice xmlns:v="urn:schemas-microsoft-com:vml" Requires="v">
                <p:oleObj spid="_x0000_s7174" name="Document" r:id="rId4" imgW="7425212" imgH="6242664" progId="Word.Document.12">
                  <p:embed/>
                </p:oleObj>
              </mc:Choice>
              <mc:Fallback>
                <p:oleObj name="Document" r:id="rId4" imgW="7425212" imgH="6242664" progId="Word.Document.12">
                  <p:embed/>
                  <p:pic>
                    <p:nvPicPr>
                      <p:cNvPr id="0" name=""/>
                      <p:cNvPicPr/>
                      <p:nvPr/>
                    </p:nvPicPr>
                    <p:blipFill>
                      <a:blip r:embed="rId5"/>
                      <a:stretch>
                        <a:fillRect/>
                      </a:stretch>
                    </p:blipFill>
                    <p:spPr>
                      <a:xfrm>
                        <a:off x="-392649" y="192064"/>
                        <a:ext cx="7785385" cy="6556465"/>
                      </a:xfrm>
                      <a:prstGeom prst="rect">
                        <a:avLst/>
                      </a:prstGeom>
                    </p:spPr>
                  </p:pic>
                </p:oleObj>
              </mc:Fallback>
            </mc:AlternateContent>
          </a:graphicData>
        </a:graphic>
      </p:graphicFrame>
      <p:sp>
        <p:nvSpPr>
          <p:cNvPr id="9" name="Rectangle 8"/>
          <p:cNvSpPr/>
          <p:nvPr/>
        </p:nvSpPr>
        <p:spPr>
          <a:xfrm>
            <a:off x="7392736" y="1032337"/>
            <a:ext cx="3026272" cy="954107"/>
          </a:xfrm>
          <a:prstGeom prst="rect">
            <a:avLst/>
          </a:prstGeom>
        </p:spPr>
        <p:txBody>
          <a:bodyPr wrap="square">
            <a:spAutoFit/>
          </a:bodyPr>
          <a:lstStyle/>
          <a:p>
            <a:r>
              <a:rPr lang="en-US" sz="2800" b="1" dirty="0"/>
              <a:t>CMP for the</a:t>
            </a:r>
            <a:br>
              <a:rPr lang="en-US" sz="2800" b="1" dirty="0"/>
            </a:br>
            <a:r>
              <a:rPr lang="en-US" sz="2800" b="1" dirty="0" smtClean="0"/>
              <a:t>Middle  Catchment</a:t>
            </a:r>
            <a:endParaRPr lang="en-US" sz="2800" dirty="0"/>
          </a:p>
        </p:txBody>
      </p:sp>
    </p:spTree>
    <p:extLst>
      <p:ext uri="{BB962C8B-B14F-4D97-AF65-F5344CB8AC3E}">
        <p14:creationId xmlns:p14="http://schemas.microsoft.com/office/powerpoint/2010/main" val="213832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265582" y="245164"/>
            <a:ext cx="168529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5" name="Group 1"/>
          <p:cNvGrpSpPr>
            <a:grpSpLocks/>
          </p:cNvGrpSpPr>
          <p:nvPr/>
        </p:nvGrpSpPr>
        <p:grpSpPr bwMode="auto">
          <a:xfrm>
            <a:off x="0" y="268023"/>
            <a:ext cx="9339330" cy="6377189"/>
            <a:chOff x="0" y="0"/>
            <a:chExt cx="10640" cy="674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 y="114"/>
              <a:ext cx="7877" cy="65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 y="1972"/>
              <a:ext cx="2180" cy="34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10" y="10"/>
              <a:ext cx="10620" cy="672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p:nvSpPr>
        <p:spPr>
          <a:xfrm>
            <a:off x="9356940" y="1404542"/>
            <a:ext cx="2836083" cy="1200329"/>
          </a:xfrm>
          <a:prstGeom prst="rect">
            <a:avLst/>
          </a:prstGeom>
        </p:spPr>
        <p:txBody>
          <a:bodyPr wrap="square">
            <a:spAutoFit/>
          </a:bodyPr>
          <a:lstStyle/>
          <a:p>
            <a:r>
              <a:rPr lang="en-US" dirty="0"/>
              <a:t>Figure </a:t>
            </a:r>
            <a:r>
              <a:rPr lang="en-US" dirty="0" smtClean="0"/>
              <a:t>14. </a:t>
            </a:r>
            <a:r>
              <a:rPr lang="en-US" dirty="0"/>
              <a:t>3D view of the </a:t>
            </a:r>
            <a:endParaRPr lang="en-US" dirty="0" smtClean="0"/>
          </a:p>
          <a:p>
            <a:r>
              <a:rPr lang="en-US" dirty="0" smtClean="0"/>
              <a:t>middle </a:t>
            </a:r>
            <a:r>
              <a:rPr lang="en-US" dirty="0"/>
              <a:t>catchment </a:t>
            </a:r>
            <a:r>
              <a:rPr lang="en-US" dirty="0" smtClean="0"/>
              <a:t>showing</a:t>
            </a:r>
          </a:p>
          <a:p>
            <a:r>
              <a:rPr lang="en-US" dirty="0" smtClean="0"/>
              <a:t>the </a:t>
            </a:r>
            <a:r>
              <a:rPr lang="en-US" dirty="0"/>
              <a:t>locations of some </a:t>
            </a:r>
            <a:r>
              <a:rPr lang="en-US" dirty="0" smtClean="0"/>
              <a:t>of </a:t>
            </a:r>
            <a:r>
              <a:rPr lang="en-US" dirty="0"/>
              <a:t>the proposed interventions</a:t>
            </a:r>
          </a:p>
        </p:txBody>
      </p:sp>
    </p:spTree>
    <p:extLst>
      <p:ext uri="{BB962C8B-B14F-4D97-AF65-F5344CB8AC3E}">
        <p14:creationId xmlns:p14="http://schemas.microsoft.com/office/powerpoint/2010/main" val="2941838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177838436"/>
              </p:ext>
            </p:extLst>
          </p:nvPr>
        </p:nvGraphicFramePr>
        <p:xfrm>
          <a:off x="-250981" y="189784"/>
          <a:ext cx="7752465" cy="6668216"/>
        </p:xfrm>
        <a:graphic>
          <a:graphicData uri="http://schemas.openxmlformats.org/presentationml/2006/ole">
            <mc:AlternateContent xmlns:mc="http://schemas.openxmlformats.org/markup-compatibility/2006">
              <mc:Choice xmlns:v="urn:schemas-microsoft-com:vml" Requires="v">
                <p:oleObj spid="_x0000_s9222" name="Document" r:id="rId4" imgW="7412260" imgH="6375831" progId="Word.Document.12">
                  <p:embed/>
                </p:oleObj>
              </mc:Choice>
              <mc:Fallback>
                <p:oleObj name="Document" r:id="rId4" imgW="7412260" imgH="6375831" progId="Word.Document.12">
                  <p:embed/>
                  <p:pic>
                    <p:nvPicPr>
                      <p:cNvPr id="0" name=""/>
                      <p:cNvPicPr/>
                      <p:nvPr/>
                    </p:nvPicPr>
                    <p:blipFill>
                      <a:blip r:embed="rId5"/>
                      <a:stretch>
                        <a:fillRect/>
                      </a:stretch>
                    </p:blipFill>
                    <p:spPr>
                      <a:xfrm>
                        <a:off x="-250981" y="189784"/>
                        <a:ext cx="7752465" cy="6668216"/>
                      </a:xfrm>
                      <a:prstGeom prst="rect">
                        <a:avLst/>
                      </a:prstGeom>
                    </p:spPr>
                  </p:pic>
                </p:oleObj>
              </mc:Fallback>
            </mc:AlternateContent>
          </a:graphicData>
        </a:graphic>
      </p:graphicFrame>
      <p:sp>
        <p:nvSpPr>
          <p:cNvPr id="6" name="Rectangle 5"/>
          <p:cNvSpPr/>
          <p:nvPr/>
        </p:nvSpPr>
        <p:spPr>
          <a:xfrm>
            <a:off x="7392736" y="1032337"/>
            <a:ext cx="3026272" cy="954107"/>
          </a:xfrm>
          <a:prstGeom prst="rect">
            <a:avLst/>
          </a:prstGeom>
        </p:spPr>
        <p:txBody>
          <a:bodyPr wrap="square">
            <a:spAutoFit/>
          </a:bodyPr>
          <a:lstStyle/>
          <a:p>
            <a:r>
              <a:rPr lang="en-US" sz="2800" b="1" dirty="0"/>
              <a:t>CMP for the</a:t>
            </a:r>
            <a:br>
              <a:rPr lang="en-US" sz="2800" b="1" dirty="0"/>
            </a:br>
            <a:r>
              <a:rPr lang="en-US" sz="2800" b="1" dirty="0" smtClean="0"/>
              <a:t>Lower  Catchment</a:t>
            </a:r>
            <a:endParaRPr lang="en-US" sz="2800" dirty="0"/>
          </a:p>
        </p:txBody>
      </p:sp>
    </p:spTree>
    <p:extLst>
      <p:ext uri="{BB962C8B-B14F-4D97-AF65-F5344CB8AC3E}">
        <p14:creationId xmlns:p14="http://schemas.microsoft.com/office/powerpoint/2010/main" val="17057976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71669" y="258416"/>
            <a:ext cx="150320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5" name="Group 1"/>
          <p:cNvGrpSpPr>
            <a:grpSpLocks/>
          </p:cNvGrpSpPr>
          <p:nvPr/>
        </p:nvGrpSpPr>
        <p:grpSpPr bwMode="auto">
          <a:xfrm>
            <a:off x="271668" y="258417"/>
            <a:ext cx="7884017" cy="6705600"/>
            <a:chOff x="0" y="0"/>
            <a:chExt cx="10070" cy="7025"/>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 y="625"/>
              <a:ext cx="9491" cy="433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 y="3775"/>
              <a:ext cx="2115" cy="31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10" y="10"/>
              <a:ext cx="10050" cy="700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p:nvSpPr>
        <p:spPr>
          <a:xfrm>
            <a:off x="8454887" y="2138426"/>
            <a:ext cx="3525078" cy="923330"/>
          </a:xfrm>
          <a:prstGeom prst="rect">
            <a:avLst/>
          </a:prstGeom>
        </p:spPr>
        <p:txBody>
          <a:bodyPr wrap="square">
            <a:spAutoFit/>
          </a:bodyPr>
          <a:lstStyle/>
          <a:p>
            <a:r>
              <a:rPr lang="en-US" dirty="0"/>
              <a:t>Figure </a:t>
            </a:r>
            <a:r>
              <a:rPr lang="en-US" dirty="0" smtClean="0"/>
              <a:t>15. </a:t>
            </a:r>
            <a:r>
              <a:rPr lang="en-US" dirty="0"/>
              <a:t>3D view of the lower catchment showing the locations of some of the proposed interventions</a:t>
            </a:r>
          </a:p>
        </p:txBody>
      </p:sp>
    </p:spTree>
    <p:extLst>
      <p:ext uri="{BB962C8B-B14F-4D97-AF65-F5344CB8AC3E}">
        <p14:creationId xmlns:p14="http://schemas.microsoft.com/office/powerpoint/2010/main" val="1295106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Conclusion</a:t>
            </a:r>
          </a:p>
        </p:txBody>
      </p:sp>
      <p:sp>
        <p:nvSpPr>
          <p:cNvPr id="3" name="Content Placeholder 2"/>
          <p:cNvSpPr>
            <a:spLocks noGrp="1"/>
          </p:cNvSpPr>
          <p:nvPr>
            <p:ph idx="1"/>
          </p:nvPr>
        </p:nvSpPr>
        <p:spPr/>
        <p:txBody>
          <a:bodyPr/>
          <a:lstStyle/>
          <a:p>
            <a:pPr algn="just"/>
            <a:r>
              <a:rPr lang="en-US" dirty="0"/>
              <a:t>The suggested interventions </a:t>
            </a:r>
            <a:r>
              <a:rPr lang="en-US" dirty="0" smtClean="0"/>
              <a:t>combines </a:t>
            </a:r>
            <a:r>
              <a:rPr lang="en-US" dirty="0"/>
              <a:t>the process of engagement and consultation into several mitigation actions to achieve desirable outcomes for the development of the catchment. </a:t>
            </a:r>
            <a:endParaRPr lang="en-US" dirty="0" smtClean="0"/>
          </a:p>
          <a:p>
            <a:pPr algn="just"/>
            <a:r>
              <a:rPr lang="en-US" dirty="0" smtClean="0"/>
              <a:t>It </a:t>
            </a:r>
            <a:r>
              <a:rPr lang="en-US" dirty="0"/>
              <a:t>is expected that this sub-catchment ICMP will undergo periodic review to maintain relevance to national, regional and local policy</a:t>
            </a:r>
            <a:r>
              <a:rPr lang="en-US" dirty="0" smtClean="0"/>
              <a:t>.</a:t>
            </a:r>
          </a:p>
          <a:p>
            <a:pPr algn="just"/>
            <a:r>
              <a:rPr lang="en-US" dirty="0" smtClean="0"/>
              <a:t> </a:t>
            </a:r>
            <a:r>
              <a:rPr lang="en-US" dirty="0"/>
              <a:t>It is also recognized that monitoring of possible changes within the catchment will be required as the development advances.</a:t>
            </a:r>
          </a:p>
          <a:p>
            <a:pPr algn="just"/>
            <a:endParaRPr lang="en-US" dirty="0"/>
          </a:p>
        </p:txBody>
      </p:sp>
    </p:spTree>
    <p:extLst>
      <p:ext uri="{BB962C8B-B14F-4D97-AF65-F5344CB8AC3E}">
        <p14:creationId xmlns:p14="http://schemas.microsoft.com/office/powerpoint/2010/main" val="393068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Calibri" panose="020F0502020204030204" pitchFamily="34" charset="0"/>
                <a:ea typeface="Calibri" panose="020F0502020204030204" pitchFamily="34" charset="0"/>
                <a:cs typeface="Times New Roman" panose="02020603050405020304" pitchFamily="18" charset="0"/>
              </a:rPr>
              <a:t>Rational For an Integrated Catchment Management Plan Approach</a:t>
            </a:r>
            <a:endParaRPr lang="en-US" sz="3200" b="1" dirty="0"/>
          </a:p>
        </p:txBody>
      </p:sp>
      <p:sp>
        <p:nvSpPr>
          <p:cNvPr id="3" name="Content Placeholder 2"/>
          <p:cNvSpPr>
            <a:spLocks noGrp="1"/>
          </p:cNvSpPr>
          <p:nvPr>
            <p:ph idx="1"/>
          </p:nvPr>
        </p:nvSpPr>
        <p:spPr>
          <a:xfrm>
            <a:off x="566670" y="1690688"/>
            <a:ext cx="11410682" cy="5167312"/>
          </a:xfrm>
        </p:spPr>
        <p:txBody>
          <a:bodyPr>
            <a:normAutofit lnSpcReduction="10000"/>
          </a:bodyPr>
          <a:lstStyle/>
          <a:p>
            <a:pPr algn="just"/>
            <a:r>
              <a:rPr lang="en-US" dirty="0"/>
              <a:t>The model adopted for generating a catchment management Plan for </a:t>
            </a:r>
            <a:r>
              <a:rPr lang="en-US" dirty="0" err="1" smtClean="0"/>
              <a:t>Pyeng</a:t>
            </a:r>
            <a:r>
              <a:rPr lang="en-US" dirty="0" smtClean="0"/>
              <a:t> </a:t>
            </a:r>
            <a:r>
              <a:rPr lang="en-US" dirty="0"/>
              <a:t>catchment is a participatory approach based on an open stakeholder engagement that enables all those with an interest in the catchment to interact and work effectively together so as to achieve resource sustainability, deliver improvements to the catchment and ensure future access to natural resources to all that depend on the catchment and overall promote development</a:t>
            </a:r>
            <a:r>
              <a:rPr lang="en-US" dirty="0" smtClean="0"/>
              <a:t>.</a:t>
            </a:r>
          </a:p>
          <a:p>
            <a:pPr algn="just"/>
            <a:endParaRPr lang="en-US" dirty="0"/>
          </a:p>
          <a:p>
            <a:pPr algn="just"/>
            <a:r>
              <a:rPr lang="en-US" dirty="0"/>
              <a:t>A well-integrated Management Plan is aimed at balancing the use of land, biological and water resources within a catchment, in a sustainable way, by promoting co-operation and co-ordination at all levels of Government, in collaboration with the entire community on management of these resources (Bunn and </a:t>
            </a:r>
            <a:r>
              <a:rPr lang="en-US" dirty="0" err="1"/>
              <a:t>Mouritz</a:t>
            </a:r>
            <a:r>
              <a:rPr lang="en-US" dirty="0"/>
              <a:t>, 1995).</a:t>
            </a:r>
          </a:p>
          <a:p>
            <a:pPr algn="just"/>
            <a:endParaRPr lang="en-US" dirty="0"/>
          </a:p>
        </p:txBody>
      </p:sp>
    </p:spTree>
    <p:extLst>
      <p:ext uri="{BB962C8B-B14F-4D97-AF65-F5344CB8AC3E}">
        <p14:creationId xmlns:p14="http://schemas.microsoft.com/office/powerpoint/2010/main" val="621852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5" y="36422"/>
            <a:ext cx="10515600" cy="1096919"/>
          </a:xfrm>
        </p:spPr>
        <p:txBody>
          <a:bodyPr>
            <a:normAutofit/>
          </a:bodyPr>
          <a:lstStyle/>
          <a:p>
            <a:r>
              <a:rPr lang="en-US" sz="2800" b="1" dirty="0" smtClean="0"/>
              <a:t>References</a:t>
            </a:r>
            <a:endParaRPr lang="en-US" sz="2800" b="1" dirty="0"/>
          </a:p>
        </p:txBody>
      </p:sp>
      <p:sp>
        <p:nvSpPr>
          <p:cNvPr id="3" name="Content Placeholder 2"/>
          <p:cNvSpPr>
            <a:spLocks noGrp="1"/>
          </p:cNvSpPr>
          <p:nvPr>
            <p:ph idx="1"/>
          </p:nvPr>
        </p:nvSpPr>
        <p:spPr>
          <a:xfrm>
            <a:off x="296215" y="962741"/>
            <a:ext cx="11281892" cy="5231998"/>
          </a:xfrm>
        </p:spPr>
        <p:txBody>
          <a:bodyPr>
            <a:normAutofit fontScale="77500" lnSpcReduction="20000"/>
          </a:bodyPr>
          <a:lstStyle/>
          <a:p>
            <a:pPr marL="0" indent="0">
              <a:buNone/>
            </a:pPr>
            <a:endParaRPr lang="en-US" dirty="0"/>
          </a:p>
          <a:p>
            <a:pPr marL="0" indent="0" algn="just">
              <a:buNone/>
            </a:pPr>
            <a:r>
              <a:rPr lang="en-US" dirty="0" smtClean="0"/>
              <a:t>Abu</a:t>
            </a:r>
            <a:r>
              <a:rPr lang="en-US" dirty="0"/>
              <a:t>, A. (2011). Project Information Document (PID) Concept Stage: Nigeria Erosion and Watershed Management Project Report No. AB6300. A Project document submitted to the Federal Ministry of Agriculture, Abuja, Nigeria.</a:t>
            </a:r>
          </a:p>
          <a:p>
            <a:pPr marL="0" indent="0" algn="just">
              <a:buNone/>
            </a:pPr>
            <a:r>
              <a:rPr lang="en-US" dirty="0" smtClean="0"/>
              <a:t>Giddens</a:t>
            </a:r>
            <a:r>
              <a:rPr lang="en-US" dirty="0"/>
              <a:t>, A. (2008). The Politics of Climate Change: National Responses to the Challenge of Global Warming. London: Policy Network.</a:t>
            </a:r>
          </a:p>
          <a:p>
            <a:pPr marL="0" indent="0" algn="just">
              <a:buNone/>
            </a:pPr>
            <a:r>
              <a:rPr lang="en-US" dirty="0" err="1" smtClean="0"/>
              <a:t>Igbokwe</a:t>
            </a:r>
            <a:r>
              <a:rPr lang="en-US" dirty="0"/>
              <a:t>, J. I., </a:t>
            </a:r>
            <a:r>
              <a:rPr lang="en-US" dirty="0" err="1"/>
              <a:t>Akinyede</a:t>
            </a:r>
            <a:r>
              <a:rPr lang="en-US" dirty="0"/>
              <a:t>, J. O., Dang, B., </a:t>
            </a:r>
            <a:r>
              <a:rPr lang="en-US" dirty="0" err="1"/>
              <a:t>Alaga</a:t>
            </a:r>
            <a:r>
              <a:rPr lang="en-US" dirty="0"/>
              <a:t>, T., Ono, M. N., </a:t>
            </a:r>
            <a:r>
              <a:rPr lang="en-US" dirty="0" err="1"/>
              <a:t>Nnodu</a:t>
            </a:r>
            <a:r>
              <a:rPr lang="en-US" dirty="0"/>
              <a:t>, V. C. and </a:t>
            </a:r>
            <a:r>
              <a:rPr lang="en-US" dirty="0" err="1"/>
              <a:t>Anike</a:t>
            </a:r>
            <a:r>
              <a:rPr lang="en-US" dirty="0"/>
              <a:t>, L. O. (2008). Mapping and monitoring of the impact of gully erosion in Southeast Nigeria with satellite remote sensing and geographic information system, the international archives of the photogrammetry, remote sensing and spatial information sciences, vol. xxxvii, part B 8, Beijing.</a:t>
            </a:r>
          </a:p>
          <a:p>
            <a:pPr marL="0" indent="0" algn="just">
              <a:buNone/>
            </a:pPr>
            <a:r>
              <a:rPr lang="en-US" dirty="0" smtClean="0"/>
              <a:t>Japan </a:t>
            </a:r>
            <a:r>
              <a:rPr lang="en-US" dirty="0"/>
              <a:t>International Cooperation Agency (JICA) (2014). The Project For Review And Update of Nigeria National Water Resources Master Plan. Federal Ministry Of Water Resources. Volume 2.</a:t>
            </a:r>
          </a:p>
          <a:p>
            <a:pPr marL="0" indent="0" algn="just">
              <a:buNone/>
            </a:pPr>
            <a:r>
              <a:rPr lang="en-US" dirty="0" err="1" smtClean="0"/>
              <a:t>Jimoh</a:t>
            </a:r>
            <a:r>
              <a:rPr lang="en-US" dirty="0"/>
              <a:t>, H. I. (2008). Approaches to studying soil erosion problems in a tropical environment: An overview. Pakistan Journal of Social Sciences, 5(2): 142-146.</a:t>
            </a:r>
          </a:p>
          <a:p>
            <a:pPr marL="0" indent="0" algn="just">
              <a:buNone/>
            </a:pPr>
            <a:r>
              <a:rPr lang="en-US" dirty="0" smtClean="0"/>
              <a:t>NSDWQ</a:t>
            </a:r>
            <a:r>
              <a:rPr lang="en-US" dirty="0"/>
              <a:t>, (2007). Nigerian Standard for Drinking Water Quality. Nigerian Industrial Standard (NIS) 554, Standards Organization of Nigeria p30.</a:t>
            </a:r>
          </a:p>
          <a:p>
            <a:pPr marL="0" indent="0">
              <a:buNone/>
            </a:pPr>
            <a:endParaRPr lang="en-US" dirty="0"/>
          </a:p>
        </p:txBody>
      </p:sp>
    </p:spTree>
    <p:extLst>
      <p:ext uri="{BB962C8B-B14F-4D97-AF65-F5344CB8AC3E}">
        <p14:creationId xmlns:p14="http://schemas.microsoft.com/office/powerpoint/2010/main" val="2233147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600" dirty="0" smtClean="0"/>
              <a:t>THANK YOU FOR </a:t>
            </a:r>
          </a:p>
          <a:p>
            <a:pPr marL="0" indent="0" algn="ctr">
              <a:buNone/>
            </a:pPr>
            <a:r>
              <a:rPr lang="en-US" sz="6600" dirty="0" smtClean="0"/>
              <a:t>YOUR TIME</a:t>
            </a:r>
            <a:endParaRPr lang="en-US" sz="6600" dirty="0"/>
          </a:p>
        </p:txBody>
      </p:sp>
    </p:spTree>
    <p:extLst>
      <p:ext uri="{BB962C8B-B14F-4D97-AF65-F5344CB8AC3E}">
        <p14:creationId xmlns:p14="http://schemas.microsoft.com/office/powerpoint/2010/main" val="9988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4" y="396069"/>
            <a:ext cx="11372044" cy="5412303"/>
          </a:xfrm>
        </p:spPr>
        <p:txBody>
          <a:bodyPr>
            <a:normAutofit lnSpcReduction="10000"/>
          </a:bodyPr>
          <a:lstStyle/>
          <a:p>
            <a:pPr algn="just"/>
            <a:r>
              <a:rPr lang="en-US" dirty="0"/>
              <a:t>The primary aim of an ICMP is to show how a catchment will be sustainably managed and </a:t>
            </a:r>
            <a:r>
              <a:rPr lang="en-US" dirty="0" smtClean="0"/>
              <a:t>protected, </a:t>
            </a:r>
            <a:r>
              <a:rPr lang="en-US" dirty="0"/>
              <a:t>how devastated areas can be reclaimed or how to slow down the environmental menace and eventually put an end to </a:t>
            </a:r>
            <a:r>
              <a:rPr lang="en-US" dirty="0" smtClean="0"/>
              <a:t>it.</a:t>
            </a:r>
          </a:p>
          <a:p>
            <a:pPr marL="0" indent="0" algn="just">
              <a:buNone/>
            </a:pPr>
            <a:endParaRPr lang="en-US" dirty="0" smtClean="0"/>
          </a:p>
          <a:p>
            <a:pPr algn="just"/>
            <a:r>
              <a:rPr lang="en-US" dirty="0"/>
              <a:t>Catchments are independent of political and administrative boundaries and consist of natural and human modified ecosystems with a characteristic configuration of topography, geology, soils, land use and vegetation.</a:t>
            </a:r>
          </a:p>
          <a:p>
            <a:pPr algn="just"/>
            <a:endParaRPr lang="en-US" dirty="0" smtClean="0"/>
          </a:p>
          <a:p>
            <a:pPr algn="just"/>
            <a:r>
              <a:rPr lang="en-US" dirty="0" smtClean="0"/>
              <a:t>This </a:t>
            </a:r>
            <a:r>
              <a:rPr lang="en-US" dirty="0"/>
              <a:t>approach is ‘Integrated’ because the ICMP integrates or combines characteristics such as ecology, hydrology, </a:t>
            </a:r>
            <a:r>
              <a:rPr lang="en-US" dirty="0" err="1"/>
              <a:t>landuse</a:t>
            </a:r>
            <a:r>
              <a:rPr lang="en-US" dirty="0"/>
              <a:t>, engineering, public health, socio-economic characteristics, indigenous knowledge and expectations of the people. The ‘catchment’ approach makes sure that the combined effects emanating from all the activities within the catchment are reflected in the plan</a:t>
            </a:r>
            <a:r>
              <a:rPr lang="en-US" dirty="0" smtClean="0"/>
              <a:t>.</a:t>
            </a:r>
          </a:p>
          <a:p>
            <a:pPr marL="0" indent="0" algn="just">
              <a:buNone/>
            </a:pPr>
            <a:endParaRPr lang="en-US" dirty="0"/>
          </a:p>
        </p:txBody>
      </p:sp>
    </p:spTree>
    <p:extLst>
      <p:ext uri="{BB962C8B-B14F-4D97-AF65-F5344CB8AC3E}">
        <p14:creationId xmlns:p14="http://schemas.microsoft.com/office/powerpoint/2010/main" val="269331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426"/>
            <a:ext cx="10515600" cy="1325563"/>
          </a:xfrm>
        </p:spPr>
        <p:txBody>
          <a:bodyPr/>
          <a:lstStyle/>
          <a:p>
            <a:pPr algn="ctr"/>
            <a:r>
              <a:rPr lang="en-US" b="1" dirty="0"/>
              <a:t>Objectives of the ICMP</a:t>
            </a:r>
          </a:p>
        </p:txBody>
      </p:sp>
      <p:sp>
        <p:nvSpPr>
          <p:cNvPr id="3" name="Content Placeholder 2"/>
          <p:cNvSpPr>
            <a:spLocks noGrp="1"/>
          </p:cNvSpPr>
          <p:nvPr>
            <p:ph idx="1"/>
          </p:nvPr>
        </p:nvSpPr>
        <p:spPr>
          <a:xfrm>
            <a:off x="838200" y="1304321"/>
            <a:ext cx="10515600" cy="4903296"/>
          </a:xfrm>
        </p:spPr>
        <p:txBody>
          <a:bodyPr>
            <a:normAutofit/>
          </a:bodyPr>
          <a:lstStyle/>
          <a:p>
            <a:pPr lvl="0"/>
            <a:r>
              <a:rPr lang="en-US" dirty="0"/>
              <a:t>Delineate the catchment </a:t>
            </a:r>
            <a:r>
              <a:rPr lang="en-US" dirty="0" smtClean="0"/>
              <a:t>using a digital elevation model (DEM).</a:t>
            </a:r>
            <a:endParaRPr lang="en-US" dirty="0"/>
          </a:p>
          <a:p>
            <a:pPr lvl="0"/>
            <a:r>
              <a:rPr lang="en-US" dirty="0"/>
              <a:t>Describe the existing status of the catchments</a:t>
            </a:r>
          </a:p>
          <a:p>
            <a:pPr lvl="0"/>
            <a:r>
              <a:rPr lang="en-US" dirty="0"/>
              <a:t>Identify the environmental and social issues/risks associated with the existing </a:t>
            </a:r>
            <a:r>
              <a:rPr lang="en-US" dirty="0" smtClean="0"/>
              <a:t>conditions </a:t>
            </a:r>
            <a:endParaRPr lang="en-US" dirty="0"/>
          </a:p>
          <a:p>
            <a:pPr lvl="0"/>
            <a:r>
              <a:rPr lang="en-US" dirty="0"/>
              <a:t>Develop a plan for mitigating environmental and social risks </a:t>
            </a:r>
          </a:p>
          <a:p>
            <a:pPr lvl="0"/>
            <a:r>
              <a:rPr lang="en-US" dirty="0"/>
              <a:t>Define technical assistance programs that could strengthen environmental management capability </a:t>
            </a:r>
            <a:endParaRPr lang="en-US" dirty="0" smtClean="0"/>
          </a:p>
          <a:p>
            <a:pPr lvl="0"/>
            <a:r>
              <a:rPr lang="en-US" dirty="0" smtClean="0"/>
              <a:t>Provide </a:t>
            </a:r>
            <a:r>
              <a:rPr lang="en-US" dirty="0"/>
              <a:t>an implementation schedule for measures that must be carried out </a:t>
            </a:r>
            <a:endParaRPr lang="en-US" dirty="0" smtClean="0"/>
          </a:p>
          <a:p>
            <a:pPr lvl="0"/>
            <a:r>
              <a:rPr lang="en-US" dirty="0" smtClean="0"/>
              <a:t>Provide </a:t>
            </a:r>
            <a:r>
              <a:rPr lang="en-US" dirty="0"/>
              <a:t>a synoptic view of the current state of each catchment. </a:t>
            </a:r>
          </a:p>
          <a:p>
            <a:endParaRPr lang="en-US" dirty="0"/>
          </a:p>
        </p:txBody>
      </p:sp>
    </p:spTree>
    <p:extLst>
      <p:ext uri="{BB962C8B-B14F-4D97-AF65-F5344CB8AC3E}">
        <p14:creationId xmlns:p14="http://schemas.microsoft.com/office/powerpoint/2010/main" val="394559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59" y="-39598"/>
            <a:ext cx="10515600" cy="1325563"/>
          </a:xfrm>
        </p:spPr>
        <p:txBody>
          <a:bodyPr/>
          <a:lstStyle/>
          <a:p>
            <a:pPr algn="ctr"/>
            <a:r>
              <a:rPr lang="en-US" b="1" dirty="0" smtClean="0"/>
              <a:t>Threats </a:t>
            </a:r>
            <a:r>
              <a:rPr lang="en-US" b="1" dirty="0"/>
              <a:t>to address</a:t>
            </a:r>
          </a:p>
        </p:txBody>
      </p:sp>
      <p:sp>
        <p:nvSpPr>
          <p:cNvPr id="3" name="Content Placeholder 2"/>
          <p:cNvSpPr>
            <a:spLocks noGrp="1"/>
          </p:cNvSpPr>
          <p:nvPr>
            <p:ph idx="1"/>
          </p:nvPr>
        </p:nvSpPr>
        <p:spPr>
          <a:xfrm>
            <a:off x="838199" y="1143043"/>
            <a:ext cx="10920212" cy="5180483"/>
          </a:xfrm>
        </p:spPr>
        <p:txBody>
          <a:bodyPr>
            <a:normAutofit lnSpcReduction="10000"/>
          </a:bodyPr>
          <a:lstStyle/>
          <a:p>
            <a:pPr lvl="0"/>
            <a:r>
              <a:rPr lang="en-US" dirty="0"/>
              <a:t>Managing high surface water </a:t>
            </a:r>
            <a:r>
              <a:rPr lang="en-US" dirty="0" smtClean="0"/>
              <a:t>run-off</a:t>
            </a:r>
          </a:p>
          <a:p>
            <a:pPr lvl="0"/>
            <a:r>
              <a:rPr lang="en-US" dirty="0" smtClean="0"/>
              <a:t>Soil erosion </a:t>
            </a:r>
          </a:p>
          <a:p>
            <a:pPr lvl="0"/>
            <a:r>
              <a:rPr lang="en-US" dirty="0" smtClean="0"/>
              <a:t>Poor </a:t>
            </a:r>
            <a:r>
              <a:rPr lang="en-US" dirty="0"/>
              <a:t>waste management practices that can contribute to clogging of drains, flooding, and land </a:t>
            </a:r>
            <a:r>
              <a:rPr lang="en-US" dirty="0" smtClean="0"/>
              <a:t>degradation</a:t>
            </a:r>
            <a:endParaRPr lang="en-US" dirty="0" smtClean="0">
              <a:effectLst/>
            </a:endParaRPr>
          </a:p>
          <a:p>
            <a:pPr lvl="0"/>
            <a:r>
              <a:rPr lang="en-US" dirty="0"/>
              <a:t>Inappropriate land uses contributing to sedimentation, flooding and land </a:t>
            </a:r>
            <a:r>
              <a:rPr lang="en-US" dirty="0" smtClean="0"/>
              <a:t>degradation</a:t>
            </a:r>
            <a:endParaRPr lang="en-US" dirty="0" smtClean="0">
              <a:effectLst/>
            </a:endParaRPr>
          </a:p>
          <a:p>
            <a:pPr lvl="0"/>
            <a:r>
              <a:rPr lang="en-US" dirty="0"/>
              <a:t>High poverty rates, especially among women and vulnerable </a:t>
            </a:r>
            <a:r>
              <a:rPr lang="en-US" dirty="0" smtClean="0"/>
              <a:t>groups</a:t>
            </a:r>
            <a:endParaRPr lang="en-US" dirty="0" smtClean="0">
              <a:effectLst/>
            </a:endParaRPr>
          </a:p>
          <a:p>
            <a:pPr lvl="0"/>
            <a:r>
              <a:rPr lang="en-US" dirty="0"/>
              <a:t>Adverse impact of climate change on the </a:t>
            </a:r>
            <a:r>
              <a:rPr lang="en-US" dirty="0" smtClean="0"/>
              <a:t>environment</a:t>
            </a:r>
            <a:endParaRPr lang="en-US" dirty="0" smtClean="0">
              <a:effectLst/>
            </a:endParaRPr>
          </a:p>
          <a:p>
            <a:pPr lvl="0"/>
            <a:r>
              <a:rPr lang="en-US" dirty="0"/>
              <a:t>Lack of Community Education and </a:t>
            </a:r>
            <a:r>
              <a:rPr lang="en-US" dirty="0" smtClean="0"/>
              <a:t>Awareness</a:t>
            </a:r>
            <a:endParaRPr lang="en-US" dirty="0"/>
          </a:p>
          <a:p>
            <a:pPr lvl="0"/>
            <a:r>
              <a:rPr lang="en-US" dirty="0"/>
              <a:t>Habitat Destruction and </a:t>
            </a:r>
            <a:r>
              <a:rPr lang="en-US" dirty="0" smtClean="0"/>
              <a:t>Fragmentation</a:t>
            </a:r>
            <a:endParaRPr lang="en-US" dirty="0"/>
          </a:p>
          <a:p>
            <a:pPr lvl="0"/>
            <a:r>
              <a:rPr lang="en-US" dirty="0"/>
              <a:t>Water </a:t>
            </a:r>
            <a:r>
              <a:rPr lang="en-US" dirty="0" smtClean="0"/>
              <a:t>pollution</a:t>
            </a:r>
            <a:endParaRPr lang="en-US" dirty="0">
              <a:effectLst/>
            </a:endParaRPr>
          </a:p>
        </p:txBody>
      </p:sp>
    </p:spTree>
    <p:extLst>
      <p:ext uri="{BB962C8B-B14F-4D97-AF65-F5344CB8AC3E}">
        <p14:creationId xmlns:p14="http://schemas.microsoft.com/office/powerpoint/2010/main" val="208945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11" y="1"/>
            <a:ext cx="10515600" cy="1220318"/>
          </a:xfrm>
        </p:spPr>
        <p:txBody>
          <a:bodyPr>
            <a:normAutofit fontScale="90000"/>
          </a:bodyPr>
          <a:lstStyle/>
          <a:p>
            <a:pPr algn="ctr"/>
            <a:r>
              <a:rPr lang="en-US" b="1" dirty="0" smtClean="0"/>
              <a:t>Location </a:t>
            </a:r>
            <a:r>
              <a:rPr lang="en-US" b="1" dirty="0"/>
              <a:t>of the Catchment</a:t>
            </a:r>
            <a:br>
              <a:rPr lang="en-US" b="1" dirty="0"/>
            </a:br>
            <a:endParaRPr lang="en-US" dirty="0"/>
          </a:p>
        </p:txBody>
      </p:sp>
      <p:sp>
        <p:nvSpPr>
          <p:cNvPr id="3" name="Content Placeholder 2"/>
          <p:cNvSpPr>
            <a:spLocks noGrp="1"/>
          </p:cNvSpPr>
          <p:nvPr>
            <p:ph idx="1"/>
          </p:nvPr>
        </p:nvSpPr>
        <p:spPr>
          <a:xfrm>
            <a:off x="709411" y="673058"/>
            <a:ext cx="10515600" cy="569845"/>
          </a:xfrm>
        </p:spPr>
        <p:txBody>
          <a:bodyPr/>
          <a:lstStyle/>
          <a:p>
            <a:pPr marL="0" indent="0">
              <a:buNone/>
            </a:pPr>
            <a:r>
              <a:rPr lang="en-US" dirty="0"/>
              <a:t>The catchment is located in the northern part of Plateau State (fig 1).</a:t>
            </a:r>
          </a:p>
          <a:p>
            <a:pPr marL="0" indent="0">
              <a:buNone/>
            </a:pP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5611" t="1" r="15028" b="1867"/>
          <a:stretch/>
        </p:blipFill>
        <p:spPr bwMode="auto">
          <a:xfrm>
            <a:off x="2305319" y="1242903"/>
            <a:ext cx="6177700" cy="5581999"/>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8366975" y="3064406"/>
            <a:ext cx="3674771" cy="646331"/>
          </a:xfrm>
          <a:prstGeom prst="rect">
            <a:avLst/>
          </a:prstGeom>
        </p:spPr>
        <p:txBody>
          <a:bodyPr wrap="square">
            <a:spAutoFit/>
          </a:bodyPr>
          <a:lstStyle/>
          <a:p>
            <a:r>
              <a:rPr lang="en-US" dirty="0" smtClean="0"/>
              <a:t>Figure 1. Map of Plateau State </a:t>
            </a:r>
          </a:p>
          <a:p>
            <a:r>
              <a:rPr lang="en-US" dirty="0" smtClean="0"/>
              <a:t>(inset: </a:t>
            </a:r>
            <a:r>
              <a:rPr lang="en-US" dirty="0" err="1" smtClean="0"/>
              <a:t>Pyeng</a:t>
            </a:r>
            <a:r>
              <a:rPr lang="en-US" dirty="0" smtClean="0"/>
              <a:t> Catchment)</a:t>
            </a:r>
            <a:endParaRPr lang="en-US" dirty="0"/>
          </a:p>
        </p:txBody>
      </p:sp>
    </p:spTree>
    <p:extLst>
      <p:ext uri="{BB962C8B-B14F-4D97-AF65-F5344CB8AC3E}">
        <p14:creationId xmlns:p14="http://schemas.microsoft.com/office/powerpoint/2010/main" val="1352635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TotalTime>
  <Words>4492</Words>
  <Application>Microsoft Office PowerPoint</Application>
  <PresentationFormat>Widescreen</PresentationFormat>
  <Paragraphs>1731</Paragraphs>
  <Slides>51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7" baseType="lpstr">
      <vt:lpstr>Arial</vt:lpstr>
      <vt:lpstr>Calibri</vt:lpstr>
      <vt:lpstr>Calibri Light</vt:lpstr>
      <vt:lpstr>Times New Roman</vt:lpstr>
      <vt:lpstr>Office Theme</vt:lpstr>
      <vt:lpstr>Document</vt:lpstr>
      <vt:lpstr>PowerPoint Presentation</vt:lpstr>
      <vt:lpstr>INTRODUCTION</vt:lpstr>
      <vt:lpstr>PowerPoint Presentation</vt:lpstr>
      <vt:lpstr>PowerPoint Presentation</vt:lpstr>
      <vt:lpstr>Rational For an Integrated Catchment Management Plan Approach</vt:lpstr>
      <vt:lpstr>PowerPoint Presentation</vt:lpstr>
      <vt:lpstr>Objectives of the ICMP</vt:lpstr>
      <vt:lpstr>Threats to address</vt:lpstr>
      <vt:lpstr>Location of the Catchment </vt:lpstr>
      <vt:lpstr>Description of the catchment</vt:lpstr>
      <vt:lpstr>PowerPoint Presentation</vt:lpstr>
      <vt:lpstr>Hydrology</vt:lpstr>
      <vt:lpstr> Geology</vt:lpstr>
      <vt:lpstr>Vegetation</vt:lpstr>
      <vt:lpstr>Bacterial Water Quality</vt:lpstr>
      <vt:lpstr>PowerPoint Presentation</vt:lpstr>
      <vt:lpstr>PowerPoint Presentation</vt:lpstr>
      <vt:lpstr>Physical and Chemical Quality of Water Samples</vt:lpstr>
      <vt:lpstr>PowerPoint Presentation</vt:lpstr>
      <vt:lpstr>Irrigation and Livestock Water Quality in Pyeng Catchment</vt:lpstr>
      <vt:lpstr>Soil Classification, Description and Capability</vt:lpstr>
      <vt:lpstr>PowerPoint Presentation</vt:lpstr>
      <vt:lpstr>PowerPoint Presentation</vt:lpstr>
      <vt:lpstr>PowerPoint Presentation</vt:lpstr>
      <vt:lpstr>PowerPoint Presentation</vt:lpstr>
      <vt:lpstr>Waste Management Practices</vt:lpstr>
      <vt:lpstr>Air Quality</vt:lpstr>
      <vt:lpstr>Climate Issues</vt:lpstr>
      <vt:lpstr>Biodiversity</vt:lpstr>
      <vt:lpstr>PowerPoint Presentation</vt:lpstr>
      <vt:lpstr>PowerPoint Presentation</vt:lpstr>
      <vt:lpstr>PowerPoint Presentation</vt:lpstr>
      <vt:lpstr>Land Use and Land Cover Dynamics</vt:lpstr>
      <vt:lpstr>PowerPoint Presentation</vt:lpstr>
      <vt:lpstr>Demographic and Socio-Economic Characteristics</vt:lpstr>
      <vt:lpstr>PowerPoint Presentation</vt:lpstr>
      <vt:lpstr>PowerPoint Presentation</vt:lpstr>
      <vt:lpstr>Key Findings</vt:lpstr>
      <vt:lpstr>PowerPoint Presentation</vt:lpstr>
      <vt:lpstr>PowerPoint Presentation</vt:lpstr>
      <vt:lpstr>PowerPoint Presentation</vt:lpstr>
      <vt:lpstr>PowerPoint Presentation</vt:lpstr>
      <vt:lpstr>CMP for the upper catchment</vt:lpstr>
      <vt:lpstr>PowerPoint Presentation</vt:lpstr>
      <vt:lpstr>PowerPoint Presentation</vt:lpstr>
      <vt:lpstr>PowerPoint Presentation</vt:lpstr>
      <vt:lpstr>PowerPoint Presentation</vt:lpstr>
      <vt:lpstr>PowerPoint Presentation</vt:lpstr>
      <vt:lpstr> Conclusion</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AN INTEGRATED CATCHMENT MANAGEMENT PLAN FOR MUNCHOGOPYENG, PLATEAU STATE</dc:title>
  <dc:creator>Ogunmola</dc:creator>
  <cp:lastModifiedBy>Ogunmola</cp:lastModifiedBy>
  <cp:revision>46</cp:revision>
  <dcterms:created xsi:type="dcterms:W3CDTF">2023-02-07T09:56:14Z</dcterms:created>
  <dcterms:modified xsi:type="dcterms:W3CDTF">2023-07-22T04:58:30Z</dcterms:modified>
</cp:coreProperties>
</file>