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7" r:id="rId5"/>
    <p:sldId id="269" r:id="rId6"/>
    <p:sldId id="270" r:id="rId7"/>
    <p:sldId id="271" r:id="rId8"/>
    <p:sldId id="272" r:id="rId9"/>
    <p:sldId id="273" r:id="rId10"/>
    <p:sldId id="274" r:id="rId11"/>
    <p:sldId id="277" r:id="rId12"/>
    <p:sldId id="275" r:id="rId13"/>
    <p:sldId id="276" r:id="rId14"/>
    <p:sldId id="278" r:id="rId15"/>
    <p:sldId id="279" r:id="rId16"/>
    <p:sldId id="280" r:id="rId17"/>
    <p:sldId id="281" r:id="rId18"/>
    <p:sldId id="283" r:id="rId19"/>
    <p:sldId id="284" r:id="rId20"/>
    <p:sldId id="286" r:id="rId21"/>
    <p:sldId id="285"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93AA-1D50-DE09-BA41-5E2AF01DD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77078C-7558-7CA8-7AE4-3363306F7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F4F230-3C65-A787-37A1-6D40143AA76D}"/>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5" name="Footer Placeholder 4">
            <a:extLst>
              <a:ext uri="{FF2B5EF4-FFF2-40B4-BE49-F238E27FC236}">
                <a16:creationId xmlns:a16="http://schemas.microsoft.com/office/drawing/2014/main" id="{176647B6-0813-DAB8-8F79-DD6D9B4CE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B6EB28-E535-7832-167B-86679081665F}"/>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63938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ECEB-1CDB-19F9-8A1C-B74BD4856A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7190FB-2078-6D48-CB24-C59C6306C1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56626-FF7E-2587-A027-E334E90A1DF7}"/>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5" name="Footer Placeholder 4">
            <a:extLst>
              <a:ext uri="{FF2B5EF4-FFF2-40B4-BE49-F238E27FC236}">
                <a16:creationId xmlns:a16="http://schemas.microsoft.com/office/drawing/2014/main" id="{6CA4CF17-C496-9D03-1132-47218EC992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C0EB6B-437F-DBE3-162E-3AEB6F440523}"/>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41152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4E679-AF98-7B52-7D33-0CA699A087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3B603D-8114-ADC2-3049-3F00DB888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8D9A93-0095-1672-BA28-C1511819101C}"/>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5" name="Footer Placeholder 4">
            <a:extLst>
              <a:ext uri="{FF2B5EF4-FFF2-40B4-BE49-F238E27FC236}">
                <a16:creationId xmlns:a16="http://schemas.microsoft.com/office/drawing/2014/main" id="{D73FC3DC-BFB4-2420-4C7A-0964A40CD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5F25D6-B494-9FF4-144D-786D50542856}"/>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1408206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67523A1-F176-43CD-9045-73DA8BBCA2C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94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spTree>
    <p:extLst>
      <p:ext uri="{BB962C8B-B14F-4D97-AF65-F5344CB8AC3E}">
        <p14:creationId xmlns:p14="http://schemas.microsoft.com/office/powerpoint/2010/main" val="283365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663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CB9000-A97E-4B64-B2B6-5ECDBD6EA245}"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23A1-F176-43CD-9045-73DA8BBCA2CA}" type="slidenum">
              <a:rPr lang="en-US" smtClean="0"/>
              <a:t>‹#›</a:t>
            </a:fld>
            <a:endParaRPr lang="en-US"/>
          </a:p>
        </p:txBody>
      </p:sp>
    </p:spTree>
    <p:extLst>
      <p:ext uri="{BB962C8B-B14F-4D97-AF65-F5344CB8AC3E}">
        <p14:creationId xmlns:p14="http://schemas.microsoft.com/office/powerpoint/2010/main" val="84398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CB9000-A97E-4B64-B2B6-5ECDBD6EA245}"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523A1-F176-43CD-9045-73DA8BBCA2C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98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CB9000-A97E-4B64-B2B6-5ECDBD6EA245}"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523A1-F176-43CD-9045-73DA8BBCA2C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77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B9000-A97E-4B64-B2B6-5ECDBD6EA245}"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523A1-F176-43CD-9045-73DA8BBCA2CA}" type="slidenum">
              <a:rPr lang="en-US" smtClean="0"/>
              <a:t>‹#›</a:t>
            </a:fld>
            <a:endParaRPr lang="en-US"/>
          </a:p>
        </p:txBody>
      </p:sp>
    </p:spTree>
    <p:extLst>
      <p:ext uri="{BB962C8B-B14F-4D97-AF65-F5344CB8AC3E}">
        <p14:creationId xmlns:p14="http://schemas.microsoft.com/office/powerpoint/2010/main" val="3136313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B9000-A97E-4B64-B2B6-5ECDBD6EA245}"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23A1-F176-43CD-9045-73DA8BBCA2C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47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84BC-8F08-B56B-B623-FDFAC921F9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0FD758-F7B9-C947-8F38-4A7C3CA881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8B10F3-67AE-52F7-2A47-3037AD854509}"/>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5" name="Footer Placeholder 4">
            <a:extLst>
              <a:ext uri="{FF2B5EF4-FFF2-40B4-BE49-F238E27FC236}">
                <a16:creationId xmlns:a16="http://schemas.microsoft.com/office/drawing/2014/main" id="{E9F0F959-5D9A-5A55-F215-A71AAA501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C18912-7629-6544-8F2F-B53631C6987C}"/>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3146525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B9000-A97E-4B64-B2B6-5ECDBD6EA245}"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23A1-F176-43CD-9045-73DA8BBCA2CA}" type="slidenum">
              <a:rPr lang="en-US" smtClean="0"/>
              <a:t>‹#›</a:t>
            </a:fld>
            <a:endParaRPr lang="en-US"/>
          </a:p>
        </p:txBody>
      </p:sp>
    </p:spTree>
    <p:extLst>
      <p:ext uri="{BB962C8B-B14F-4D97-AF65-F5344CB8AC3E}">
        <p14:creationId xmlns:p14="http://schemas.microsoft.com/office/powerpoint/2010/main" val="65615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B9000-A97E-4B64-B2B6-5ECDBD6EA245}"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23A1-F176-43CD-9045-73DA8BBCA2CA}" type="slidenum">
              <a:rPr lang="en-US" smtClean="0"/>
              <a:t>‹#›</a:t>
            </a:fld>
            <a:endParaRPr lang="en-US"/>
          </a:p>
        </p:txBody>
      </p:sp>
    </p:spTree>
    <p:extLst>
      <p:ext uri="{BB962C8B-B14F-4D97-AF65-F5344CB8AC3E}">
        <p14:creationId xmlns:p14="http://schemas.microsoft.com/office/powerpoint/2010/main" val="208141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264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95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spTree>
    <p:extLst>
      <p:ext uri="{BB962C8B-B14F-4D97-AF65-F5344CB8AC3E}">
        <p14:creationId xmlns:p14="http://schemas.microsoft.com/office/powerpoint/2010/main" val="137393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287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358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93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B9000-A97E-4B64-B2B6-5ECDBD6EA245}"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23A1-F176-43CD-9045-73DA8BBCA2C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46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5004-5A2B-1780-2846-FB85A875F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40CB5F-3140-4F8B-649E-25B65EE1B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E2808-E9D1-BCFC-CD2D-7272DB17BB37}"/>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5" name="Footer Placeholder 4">
            <a:extLst>
              <a:ext uri="{FF2B5EF4-FFF2-40B4-BE49-F238E27FC236}">
                <a16:creationId xmlns:a16="http://schemas.microsoft.com/office/drawing/2014/main" id="{800E447B-EE35-E882-7C2F-E9C3BE713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F3D765-507C-7E2D-C6DA-65DB1DE35D01}"/>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283665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7F1A-9FA8-1B32-9404-75C83B657B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30AA6B-68E6-0B7A-8ADF-AD7C63E3A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1A4D63-1B53-F35A-B624-A8C34C501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D54490-04E1-51BA-8928-89F64D714E76}"/>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6" name="Footer Placeholder 5">
            <a:extLst>
              <a:ext uri="{FF2B5EF4-FFF2-40B4-BE49-F238E27FC236}">
                <a16:creationId xmlns:a16="http://schemas.microsoft.com/office/drawing/2014/main" id="{E3081A1C-EC9E-0BD7-0A7C-304575C9C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1D4A71-C1EB-4DEA-3300-69ABB43EBA55}"/>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16682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A8A5-4306-2AD3-7F24-03A6BB5B94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50246E-D42A-1386-21CD-651F3D1C2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279DF-5884-1EDE-A8ED-CF875839E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79A488-12B3-6F46-657D-CFED6FB67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A990C-402F-884C-008E-808480EE47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987501-9449-E7F2-12AC-04813DED7D87}"/>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8" name="Footer Placeholder 7">
            <a:extLst>
              <a:ext uri="{FF2B5EF4-FFF2-40B4-BE49-F238E27FC236}">
                <a16:creationId xmlns:a16="http://schemas.microsoft.com/office/drawing/2014/main" id="{D540DC1A-D102-6087-8F46-AF759806BD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CE03E9-EEBC-D8C9-028E-1613F73C9E9D}"/>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43716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4343-E062-B211-43F1-7A51EB0B7F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0812A4-3389-FFA0-F76F-270289007131}"/>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4" name="Footer Placeholder 3">
            <a:extLst>
              <a:ext uri="{FF2B5EF4-FFF2-40B4-BE49-F238E27FC236}">
                <a16:creationId xmlns:a16="http://schemas.microsoft.com/office/drawing/2014/main" id="{2269D4B4-477D-8AAD-2F94-E5E8BD0DB6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20B39D-7303-02C8-77D2-21F7F4077803}"/>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275494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C9659-58B8-8FCA-624F-F402940FDB72}"/>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3" name="Footer Placeholder 2">
            <a:extLst>
              <a:ext uri="{FF2B5EF4-FFF2-40B4-BE49-F238E27FC236}">
                <a16:creationId xmlns:a16="http://schemas.microsoft.com/office/drawing/2014/main" id="{2DE39A34-947A-0FFD-4BDF-954C7231AE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2F386F-F4BB-AE97-1F69-090E5866C3B4}"/>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176364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9A7C-8FFE-148F-D6B8-98D1E50D8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CC9584-B62C-0A47-09C8-CC78A57F0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317DA6-90BA-DCAF-5B9F-5E39EF0E6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C692C-C51D-BF66-377D-51B8F00B58F3}"/>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6" name="Footer Placeholder 5">
            <a:extLst>
              <a:ext uri="{FF2B5EF4-FFF2-40B4-BE49-F238E27FC236}">
                <a16:creationId xmlns:a16="http://schemas.microsoft.com/office/drawing/2014/main" id="{40394D7F-F8DE-3639-67D0-A6E0083912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91D1D3-1B3A-98F9-5734-040A1D3B0461}"/>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73216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5F0A-0131-5752-03C6-E3DC865DB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017047-8CDD-B1DB-22C0-05E24AFECB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80653D-45D9-1287-F92C-D9AD2604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A32B59-97A0-7018-A4A8-D8C02A38B254}"/>
              </a:ext>
            </a:extLst>
          </p:cNvPr>
          <p:cNvSpPr>
            <a:spLocks noGrp="1"/>
          </p:cNvSpPr>
          <p:nvPr>
            <p:ph type="dt" sz="half" idx="10"/>
          </p:nvPr>
        </p:nvSpPr>
        <p:spPr/>
        <p:txBody>
          <a:bodyPr/>
          <a:lstStyle/>
          <a:p>
            <a:fld id="{387A0F35-696B-4B33-B4A3-3401B7DA06F3}" type="datetimeFigureOut">
              <a:rPr lang="en-GB" smtClean="0"/>
              <a:t>07/07/2023</a:t>
            </a:fld>
            <a:endParaRPr lang="en-GB"/>
          </a:p>
        </p:txBody>
      </p:sp>
      <p:sp>
        <p:nvSpPr>
          <p:cNvPr id="6" name="Footer Placeholder 5">
            <a:extLst>
              <a:ext uri="{FF2B5EF4-FFF2-40B4-BE49-F238E27FC236}">
                <a16:creationId xmlns:a16="http://schemas.microsoft.com/office/drawing/2014/main" id="{FD1BFC3A-A694-1B5A-58E7-36C4128BA1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F8BA9F-43CF-BD34-31CE-6D449FC6FF66}"/>
              </a:ext>
            </a:extLst>
          </p:cNvPr>
          <p:cNvSpPr>
            <a:spLocks noGrp="1"/>
          </p:cNvSpPr>
          <p:nvPr>
            <p:ph type="sldNum" sz="quarter" idx="12"/>
          </p:nvPr>
        </p:nvSpPr>
        <p:spPr/>
        <p:txBody>
          <a:bodyPr/>
          <a:lstStyle/>
          <a:p>
            <a:fld id="{61F93F11-F87E-4BA4-8D16-AA9690050259}" type="slidenum">
              <a:rPr lang="en-GB" smtClean="0"/>
              <a:t>‹#›</a:t>
            </a:fld>
            <a:endParaRPr lang="en-GB"/>
          </a:p>
        </p:txBody>
      </p:sp>
    </p:spTree>
    <p:extLst>
      <p:ext uri="{BB962C8B-B14F-4D97-AF65-F5344CB8AC3E}">
        <p14:creationId xmlns:p14="http://schemas.microsoft.com/office/powerpoint/2010/main" val="351784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6D4A0-62D6-8829-96F9-6B21A9084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DC62B6-EA32-9B91-5BB7-267A2BCDE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084EED-D942-F865-1E19-F296AC55D7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A0F35-696B-4B33-B4A3-3401B7DA06F3}" type="datetimeFigureOut">
              <a:rPr lang="en-GB" smtClean="0"/>
              <a:t>07/07/2023</a:t>
            </a:fld>
            <a:endParaRPr lang="en-GB"/>
          </a:p>
        </p:txBody>
      </p:sp>
      <p:sp>
        <p:nvSpPr>
          <p:cNvPr id="5" name="Footer Placeholder 4">
            <a:extLst>
              <a:ext uri="{FF2B5EF4-FFF2-40B4-BE49-F238E27FC236}">
                <a16:creationId xmlns:a16="http://schemas.microsoft.com/office/drawing/2014/main" id="{C766C62F-B249-D595-62CE-A59FC7CC40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0A93B7-ACC8-2BF5-AD3D-600054FBE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93F11-F87E-4BA4-8D16-AA9690050259}" type="slidenum">
              <a:rPr lang="en-GB" smtClean="0"/>
              <a:t>‹#›</a:t>
            </a:fld>
            <a:endParaRPr lang="en-GB"/>
          </a:p>
        </p:txBody>
      </p:sp>
    </p:spTree>
    <p:extLst>
      <p:ext uri="{BB962C8B-B14F-4D97-AF65-F5344CB8AC3E}">
        <p14:creationId xmlns:p14="http://schemas.microsoft.com/office/powerpoint/2010/main" val="22555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CB9000-A97E-4B64-B2B6-5ECDBD6EA245}" type="datetimeFigureOut">
              <a:rPr lang="en-US" smtClean="0"/>
              <a:t>7/7/2023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7523A1-F176-43CD-9045-73DA8BBCA2CA}" type="slidenum">
              <a:rPr lang="en-US" smtClean="0"/>
              <a:t>‹#›</a:t>
            </a:fld>
            <a:endParaRPr lang="en-US"/>
          </a:p>
        </p:txBody>
      </p:sp>
    </p:spTree>
    <p:extLst>
      <p:ext uri="{BB962C8B-B14F-4D97-AF65-F5344CB8AC3E}">
        <p14:creationId xmlns:p14="http://schemas.microsoft.com/office/powerpoint/2010/main" val="1000911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oung plant in the morning light">
            <a:extLst>
              <a:ext uri="{FF2B5EF4-FFF2-40B4-BE49-F238E27FC236}">
                <a16:creationId xmlns:a16="http://schemas.microsoft.com/office/drawing/2014/main" id="{CE4152AE-275C-52D6-C62A-0CCDEAE333BA}"/>
              </a:ext>
            </a:extLst>
          </p:cNvPr>
          <p:cNvPicPr>
            <a:picLocks noChangeAspect="1"/>
          </p:cNvPicPr>
          <p:nvPr/>
        </p:nvPicPr>
        <p:blipFill rotWithShape="1">
          <a:blip r:embed="rId2">
            <a:alphaModFix amt="50000"/>
          </a:blip>
          <a:srcRect t="14963" b="768"/>
          <a:stretch/>
        </p:blipFill>
        <p:spPr>
          <a:xfrm>
            <a:off x="20" y="1"/>
            <a:ext cx="12191980" cy="6857999"/>
          </a:xfrm>
          <a:prstGeom prst="rect">
            <a:avLst/>
          </a:prstGeom>
        </p:spPr>
      </p:pic>
      <p:sp>
        <p:nvSpPr>
          <p:cNvPr id="2" name="Title 1">
            <a:extLst>
              <a:ext uri="{FF2B5EF4-FFF2-40B4-BE49-F238E27FC236}">
                <a16:creationId xmlns:a16="http://schemas.microsoft.com/office/drawing/2014/main" id="{1A87CDBC-BA52-6F26-3BF0-598D909EE56D}"/>
              </a:ext>
            </a:extLst>
          </p:cNvPr>
          <p:cNvSpPr>
            <a:spLocks noGrp="1"/>
          </p:cNvSpPr>
          <p:nvPr>
            <p:ph type="ctrTitle"/>
          </p:nvPr>
        </p:nvSpPr>
        <p:spPr>
          <a:xfrm>
            <a:off x="1524000" y="1122362"/>
            <a:ext cx="9144000" cy="2900518"/>
          </a:xfrm>
        </p:spPr>
        <p:txBody>
          <a:bodyPr>
            <a:normAutofit/>
          </a:bodyPr>
          <a:lstStyle/>
          <a:p>
            <a:r>
              <a:rPr lang="en-US" sz="9600" dirty="0">
                <a:solidFill>
                  <a:srgbClr val="FFFFFF"/>
                </a:solidFill>
              </a:rPr>
              <a:t>SOIL</a:t>
            </a:r>
            <a:endParaRPr lang="en-GB" sz="9600" dirty="0">
              <a:solidFill>
                <a:srgbClr val="FFFFFF"/>
              </a:solidFill>
            </a:endParaRPr>
          </a:p>
        </p:txBody>
      </p:sp>
      <p:sp>
        <p:nvSpPr>
          <p:cNvPr id="3" name="Subtitle 2">
            <a:extLst>
              <a:ext uri="{FF2B5EF4-FFF2-40B4-BE49-F238E27FC236}">
                <a16:creationId xmlns:a16="http://schemas.microsoft.com/office/drawing/2014/main" id="{BA006905-923A-141B-A544-3D9C6D3BBD6E}"/>
              </a:ext>
            </a:extLst>
          </p:cNvPr>
          <p:cNvSpPr>
            <a:spLocks noGrp="1"/>
          </p:cNvSpPr>
          <p:nvPr>
            <p:ph type="subTitle" idx="1"/>
          </p:nvPr>
        </p:nvSpPr>
        <p:spPr>
          <a:xfrm>
            <a:off x="810232" y="4159404"/>
            <a:ext cx="10274461" cy="1098395"/>
          </a:xfrm>
        </p:spPr>
        <p:txBody>
          <a:bodyPr>
            <a:noAutofit/>
          </a:bodyPr>
          <a:lstStyle/>
          <a:p>
            <a:r>
              <a:rPr lang="en-US" sz="5400" dirty="0">
                <a:solidFill>
                  <a:srgbClr val="FFFFFF"/>
                </a:solidFill>
              </a:rPr>
              <a:t>And catchment management plan</a:t>
            </a:r>
            <a:endParaRPr lang="en-GB" sz="5400" dirty="0">
              <a:solidFill>
                <a:srgbClr val="FFFFFF"/>
              </a:solidFill>
            </a:endParaRPr>
          </a:p>
        </p:txBody>
      </p:sp>
    </p:spTree>
    <p:extLst>
      <p:ext uri="{BB962C8B-B14F-4D97-AF65-F5344CB8AC3E}">
        <p14:creationId xmlns:p14="http://schemas.microsoft.com/office/powerpoint/2010/main" val="19098020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Benefits of Soil Surveys</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p:txBody>
          <a:bodyPr>
            <a:noAutofit/>
          </a:bodyPr>
          <a:lstStyle/>
          <a:p>
            <a:pPr marR="54610" lvl="0" algn="just">
              <a:lnSpc>
                <a:spcPct val="15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Site specific introduction of new crops,</a:t>
            </a:r>
            <a:endParaRPr lang="en-GB" sz="2800" dirty="0">
              <a:effectLst/>
              <a:latin typeface="Times New Roman" panose="02020603050405020304" pitchFamily="18" charset="0"/>
              <a:ea typeface="Calibri" panose="020F0502020204030204" pitchFamily="34" charset="0"/>
            </a:endParaRPr>
          </a:p>
          <a:p>
            <a:pPr marR="54610" lvl="0" algn="just">
              <a:lnSpc>
                <a:spcPct val="150000"/>
              </a:lnSpc>
              <a:spcBef>
                <a:spcPts val="1105"/>
              </a:spcBef>
              <a:spcAft>
                <a:spcPts val="800"/>
              </a:spcAft>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Development of improved management practices</a:t>
            </a:r>
          </a:p>
          <a:p>
            <a:pPr marR="54610" lvl="0" algn="just">
              <a:lnSpc>
                <a:spcPct val="150000"/>
              </a:lnSpc>
              <a:spcBef>
                <a:spcPts val="1105"/>
              </a:spcBef>
              <a:spcAft>
                <a:spcPts val="800"/>
              </a:spcAft>
              <a:buFont typeface="Wingdings" panose="05000000000000000000" pitchFamily="2" charset="2"/>
              <a:buChar char="Ø"/>
            </a:pPr>
            <a:r>
              <a:rPr lang="en-US" sz="2800" dirty="0">
                <a:effectLst/>
                <a:latin typeface="Times New Roman" panose="02020603050405020304" pitchFamily="18" charset="0"/>
                <a:ea typeface="Times New Roman" panose="02020603050405020304" pitchFamily="18" charset="0"/>
              </a:rPr>
              <a:t>Establishment of soil data bank for environmental monitoring and management</a:t>
            </a:r>
            <a:endParaRPr lang="en-GB" sz="2800" dirty="0"/>
          </a:p>
        </p:txBody>
      </p:sp>
    </p:spTree>
    <p:extLst>
      <p:ext uri="{BB962C8B-B14F-4D97-AF65-F5344CB8AC3E}">
        <p14:creationId xmlns:p14="http://schemas.microsoft.com/office/powerpoint/2010/main" val="162351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Benefits of Soil Surveys</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p:txBody>
          <a:bodyPr>
            <a:noAutofit/>
          </a:bodyPr>
          <a:lstStyle/>
          <a:p>
            <a:pPr marR="54610" lvl="0" algn="just">
              <a:lnSpc>
                <a:spcPct val="15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Design of soil and water conservation for land reclamation projects,</a:t>
            </a:r>
            <a:endParaRPr lang="en-GB" sz="2800" dirty="0">
              <a:effectLst/>
              <a:latin typeface="Times New Roman" panose="02020603050405020304" pitchFamily="18" charset="0"/>
              <a:ea typeface="Calibri" panose="020F0502020204030204" pitchFamily="34" charset="0"/>
            </a:endParaRPr>
          </a:p>
          <a:p>
            <a:pPr marR="54610" lvl="0" algn="just">
              <a:lnSpc>
                <a:spcPct val="15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Assessment of soil production potentials,</a:t>
            </a:r>
            <a:endParaRPr lang="en-GB" sz="2800" dirty="0">
              <a:effectLst/>
              <a:latin typeface="Times New Roman" panose="02020603050405020304" pitchFamily="18" charset="0"/>
              <a:ea typeface="Calibri" panose="020F0502020204030204" pitchFamily="34" charset="0"/>
            </a:endParaRPr>
          </a:p>
          <a:p>
            <a:pPr marR="54610" lvl="0" algn="just">
              <a:lnSpc>
                <a:spcPct val="15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Lay-out of irrigation and drainage schemes</a:t>
            </a:r>
            <a:endParaRPr lang="en-GB"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2623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Benefits of Soil Surveys</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p:txBody>
          <a:bodyPr>
            <a:noAutofit/>
          </a:bodyPr>
          <a:lstStyle/>
          <a:p>
            <a:pPr marR="54610" algn="just">
              <a:lnSpc>
                <a:spcPct val="15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Determination of levels of inputs for the intensification of agriculture,</a:t>
            </a:r>
            <a:endParaRPr lang="en-GB" sz="2800" dirty="0">
              <a:effectLst/>
              <a:latin typeface="Times New Roman" panose="02020603050405020304" pitchFamily="18" charset="0"/>
              <a:ea typeface="Calibri" panose="020F0502020204030204" pitchFamily="34" charset="0"/>
            </a:endParaRPr>
          </a:p>
          <a:p>
            <a:pPr marR="54610" lvl="0" algn="just">
              <a:lnSpc>
                <a:spcPct val="15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Feasibility study for agriculture development </a:t>
            </a:r>
            <a:r>
              <a:rPr lang="en-US" sz="2800" dirty="0" err="1">
                <a:solidFill>
                  <a:srgbClr val="000000"/>
                </a:solidFill>
                <a:effectLst/>
                <a:latin typeface="Times New Roman" panose="02020603050405020304" pitchFamily="18" charset="0"/>
                <a:ea typeface="Times New Roman" panose="02020603050405020304" pitchFamily="18" charset="0"/>
              </a:rPr>
              <a:t>programmes</a:t>
            </a:r>
            <a:endParaRPr lang="en-GB" sz="2800" dirty="0">
              <a:effectLst/>
              <a:latin typeface="Times New Roman" panose="02020603050405020304" pitchFamily="18" charset="0"/>
              <a:ea typeface="Calibri" panose="020F0502020204030204" pitchFamily="34" charset="0"/>
            </a:endParaRPr>
          </a:p>
          <a:p>
            <a:pPr marR="54610" lvl="0" algn="just">
              <a:lnSpc>
                <a:spcPct val="150000"/>
              </a:lnSpc>
              <a:spcBef>
                <a:spcPts val="1105"/>
              </a:spcBef>
              <a:spcAft>
                <a:spcPts val="800"/>
              </a:spcAft>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Construction of infrastructures,</a:t>
            </a:r>
            <a:endParaRPr lang="en-GB"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1057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Soil Conservation</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p:txBody>
          <a:bodyPr>
            <a:noAutofit/>
          </a:bodyPr>
          <a:lstStyle/>
          <a:p>
            <a:pPr marL="0" marR="54610" indent="0" algn="ctr">
              <a:lnSpc>
                <a:spcPct val="150000"/>
              </a:lnSpc>
              <a:spcBef>
                <a:spcPts val="1105"/>
              </a:spcBef>
              <a:buNone/>
            </a:pPr>
            <a:r>
              <a:rPr lang="en-US" sz="2800" dirty="0">
                <a:solidFill>
                  <a:srgbClr val="000000"/>
                </a:solidFill>
                <a:effectLst/>
                <a:latin typeface="Times New Roman" panose="02020603050405020304" pitchFamily="18" charset="0"/>
                <a:ea typeface="Times New Roman" panose="02020603050405020304" pitchFamily="18" charset="0"/>
              </a:rPr>
              <a:t>The conservation of soil implies utilization with out depletion or deterioration so as to make possible a continuous high level of crop production while improving or sustaining environmental quality.</a:t>
            </a:r>
            <a:endParaRPr lang="en-GB"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5748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Soil Conservation</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p:txBody>
          <a:bodyPr>
            <a:normAutofit/>
          </a:bodyPr>
          <a:lstStyle/>
          <a:p>
            <a:pPr marL="0" marR="54610" indent="0" algn="ctr">
              <a:lnSpc>
                <a:spcPct val="150000"/>
              </a:lnSpc>
              <a:spcBef>
                <a:spcPts val="1105"/>
              </a:spcBef>
              <a:buNone/>
            </a:pPr>
            <a:r>
              <a:rPr lang="en-US" sz="2800" dirty="0">
                <a:solidFill>
                  <a:srgbClr val="000000"/>
                </a:solidFill>
                <a:effectLst/>
                <a:latin typeface="Times New Roman" panose="02020603050405020304" pitchFamily="18" charset="0"/>
                <a:ea typeface="Times New Roman" panose="02020603050405020304" pitchFamily="18" charset="0"/>
              </a:rPr>
              <a:t>A combination of all management and land use methods that safeguard the soil against depletion or deterioration caused by nature and or humans.</a:t>
            </a:r>
            <a:endParaRPr lang="en-GB"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157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Benefits of Soil Conservation</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p:txBody>
          <a:bodyPr>
            <a:normAutofit/>
          </a:bodyPr>
          <a:lstStyle/>
          <a:p>
            <a:pPr lvl="0">
              <a:buFont typeface="Wingdings" panose="05000000000000000000" pitchFamily="2" charset="2"/>
              <a:buChar char="Ø"/>
              <a:tabLst>
                <a:tab pos="457200" algn="l"/>
              </a:tabLst>
            </a:pPr>
            <a:r>
              <a:rPr lang="en-US" sz="2800" dirty="0">
                <a:effectLst/>
                <a:latin typeface="Times New Roman" panose="02020603050405020304" pitchFamily="18" charset="0"/>
                <a:ea typeface="Times New Roman" panose="02020603050405020304" pitchFamily="18" charset="0"/>
              </a:rPr>
              <a:t>Prevention of soil erosion on agricultural and urban land areas.</a:t>
            </a:r>
            <a:endParaRPr lang="en-GB" sz="2800" dirty="0">
              <a:effectLst/>
              <a:latin typeface="Times New Roman" panose="02020603050405020304" pitchFamily="18" charset="0"/>
              <a:ea typeface="Times New Roman" panose="02020603050405020304" pitchFamily="18" charset="0"/>
            </a:endParaRPr>
          </a:p>
          <a:p>
            <a:pPr lvl="0">
              <a:buFont typeface="Wingdings" panose="05000000000000000000" pitchFamily="2" charset="2"/>
              <a:buChar char="Ø"/>
              <a:tabLst>
                <a:tab pos="457200" algn="l"/>
              </a:tabLst>
            </a:pPr>
            <a:r>
              <a:rPr lang="en-US" sz="2800" dirty="0">
                <a:effectLst/>
                <a:latin typeface="Times New Roman" panose="02020603050405020304" pitchFamily="18" charset="0"/>
                <a:ea typeface="Times New Roman" panose="02020603050405020304" pitchFamily="18" charset="0"/>
              </a:rPr>
              <a:t>Conservation of soil nutrients on farmlands</a:t>
            </a:r>
            <a:endParaRPr lang="en-GB" sz="2800" dirty="0">
              <a:effectLst/>
              <a:latin typeface="Times New Roman" panose="02020603050405020304" pitchFamily="18" charset="0"/>
              <a:ea typeface="Times New Roman" panose="02020603050405020304" pitchFamily="18" charset="0"/>
            </a:endParaRPr>
          </a:p>
          <a:p>
            <a:pPr lvl="0">
              <a:buFont typeface="Wingdings" panose="05000000000000000000" pitchFamily="2" charset="2"/>
              <a:buChar char="Ø"/>
              <a:tabLst>
                <a:tab pos="457200" algn="l"/>
              </a:tabLst>
            </a:pPr>
            <a:r>
              <a:rPr lang="en-US" sz="2800" dirty="0">
                <a:effectLst/>
                <a:latin typeface="Times New Roman" panose="02020603050405020304" pitchFamily="18" charset="0"/>
                <a:ea typeface="Times New Roman" panose="02020603050405020304" pitchFamily="18" charset="0"/>
              </a:rPr>
              <a:t>In low rainfall areas, conservation increases retention of soil moisture while dams are also built for irrigation purposes.</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865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Benefits of Soil Conservation</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a:xfrm>
            <a:off x="1295401" y="2556932"/>
            <a:ext cx="9932580" cy="3318936"/>
          </a:xfrm>
        </p:spPr>
        <p:txBody>
          <a:bodyPr>
            <a:noAutofit/>
          </a:bodyPr>
          <a:lstStyle/>
          <a:p>
            <a:pPr lvl="0">
              <a:buFont typeface="Wingdings" panose="05000000000000000000" pitchFamily="2" charset="2"/>
              <a:buChar char="Ø"/>
              <a:tabLst>
                <a:tab pos="457200" algn="l"/>
              </a:tabLst>
            </a:pPr>
            <a:r>
              <a:rPr lang="en-US" sz="2800" dirty="0">
                <a:effectLst/>
                <a:latin typeface="Times New Roman" panose="02020603050405020304" pitchFamily="18" charset="0"/>
                <a:ea typeface="Times New Roman" panose="02020603050405020304" pitchFamily="18" charset="0"/>
              </a:rPr>
              <a:t>In high rainfall areas, conservation helps to prevent water logging through efficient design of drainage systems.</a:t>
            </a:r>
            <a:endParaRPr lang="en-GB" sz="2800" dirty="0">
              <a:effectLst/>
              <a:latin typeface="Times New Roman" panose="02020603050405020304" pitchFamily="18" charset="0"/>
              <a:ea typeface="Times New Roman" panose="02020603050405020304" pitchFamily="18" charset="0"/>
            </a:endParaRPr>
          </a:p>
          <a:p>
            <a:pPr lvl="0">
              <a:buFont typeface="Wingdings" panose="05000000000000000000" pitchFamily="2" charset="2"/>
              <a:buChar char="Ø"/>
              <a:tabLst>
                <a:tab pos="457200" algn="l"/>
              </a:tabLst>
            </a:pPr>
            <a:r>
              <a:rPr lang="en-US" sz="2800" dirty="0">
                <a:effectLst/>
                <a:latin typeface="Times New Roman" panose="02020603050405020304" pitchFamily="18" charset="0"/>
                <a:ea typeface="Times New Roman" panose="02020603050405020304" pitchFamily="18" charset="0"/>
              </a:rPr>
              <a:t>In lowlands, coastal areas and palaces close to rivers; conservation helps to prevent the flooding of agricultural and urban lands.</a:t>
            </a:r>
            <a:endParaRPr lang="en-GB" sz="2800" dirty="0">
              <a:effectLst/>
              <a:latin typeface="Times New Roman" panose="02020603050405020304" pitchFamily="18" charset="0"/>
              <a:ea typeface="Times New Roman" panose="02020603050405020304" pitchFamily="18" charset="0"/>
            </a:endParaRPr>
          </a:p>
          <a:p>
            <a:pPr lvl="0">
              <a:buFont typeface="Wingdings" panose="05000000000000000000" pitchFamily="2" charset="2"/>
              <a:buChar char="Ø"/>
              <a:tabLst>
                <a:tab pos="457200" algn="l"/>
              </a:tabLst>
            </a:pPr>
            <a:r>
              <a:rPr lang="en-US" sz="2800" dirty="0">
                <a:effectLst/>
                <a:latin typeface="Times New Roman" panose="02020603050405020304" pitchFamily="18" charset="0"/>
                <a:ea typeface="Times New Roman" panose="02020603050405020304" pitchFamily="18" charset="0"/>
              </a:rPr>
              <a:t>Conservation also enhances or conserves soil physical properties such as texture, structure, bulk-density, and infiltration rate.</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054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3E69-E21A-DA7D-0EEF-A62C333F21B3}"/>
              </a:ext>
            </a:extLst>
          </p:cNvPr>
          <p:cNvSpPr>
            <a:spLocks noGrp="1"/>
          </p:cNvSpPr>
          <p:nvPr>
            <p:ph type="title"/>
          </p:nvPr>
        </p:nvSpPr>
        <p:spPr/>
        <p:txBody>
          <a:bodyPr/>
          <a:lstStyle/>
          <a:p>
            <a:r>
              <a:rPr lang="en-US" dirty="0"/>
              <a:t>Case Study: One</a:t>
            </a:r>
            <a:endParaRPr lang="en-GB" dirty="0"/>
          </a:p>
        </p:txBody>
      </p:sp>
    </p:spTree>
    <p:extLst>
      <p:ext uri="{BB962C8B-B14F-4D97-AF65-F5344CB8AC3E}">
        <p14:creationId xmlns:p14="http://schemas.microsoft.com/office/powerpoint/2010/main" val="361178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DC842F-2EA5-6281-5BEE-6F27EF9407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122" t="14817" r="10130" b="19464"/>
          <a:stretch/>
        </p:blipFill>
        <p:spPr bwMode="auto">
          <a:xfrm>
            <a:off x="659222" y="310360"/>
            <a:ext cx="10704856" cy="62372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588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3E69-E21A-DA7D-0EEF-A62C333F21B3}"/>
              </a:ext>
            </a:extLst>
          </p:cNvPr>
          <p:cNvSpPr>
            <a:spLocks noGrp="1"/>
          </p:cNvSpPr>
          <p:nvPr>
            <p:ph type="title"/>
          </p:nvPr>
        </p:nvSpPr>
        <p:spPr/>
        <p:txBody>
          <a:bodyPr/>
          <a:lstStyle/>
          <a:p>
            <a:r>
              <a:rPr lang="en-US" dirty="0"/>
              <a:t>Case Study: Two</a:t>
            </a:r>
            <a:endParaRPr lang="en-GB" dirty="0"/>
          </a:p>
        </p:txBody>
      </p:sp>
    </p:spTree>
    <p:extLst>
      <p:ext uri="{BB962C8B-B14F-4D97-AF65-F5344CB8AC3E}">
        <p14:creationId xmlns:p14="http://schemas.microsoft.com/office/powerpoint/2010/main" val="53037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19157-3A5E-00E2-DCFA-E6E2981237B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Catchment and Soil Development</a:t>
            </a:r>
            <a:endParaRPr lang="en-GB" sz="4000">
              <a:solidFill>
                <a:srgbClr val="FFFFFF"/>
              </a:solidFill>
            </a:endParaRPr>
          </a:p>
        </p:txBody>
      </p:sp>
      <p:sp>
        <p:nvSpPr>
          <p:cNvPr id="3" name="Content Placeholder 2">
            <a:extLst>
              <a:ext uri="{FF2B5EF4-FFF2-40B4-BE49-F238E27FC236}">
                <a16:creationId xmlns:a16="http://schemas.microsoft.com/office/drawing/2014/main" id="{7D222148-3C35-3221-0DBB-438419325E85}"/>
              </a:ext>
            </a:extLst>
          </p:cNvPr>
          <p:cNvSpPr>
            <a:spLocks noGrp="1"/>
          </p:cNvSpPr>
          <p:nvPr>
            <p:ph idx="1"/>
          </p:nvPr>
        </p:nvSpPr>
        <p:spPr>
          <a:xfrm>
            <a:off x="4810259" y="649480"/>
            <a:ext cx="6555347" cy="5546047"/>
          </a:xfrm>
        </p:spPr>
        <p:txBody>
          <a:bodyPr anchor="ctr">
            <a:noAutofit/>
          </a:bodyPr>
          <a:lstStyle/>
          <a:p>
            <a:r>
              <a:rPr lang="en-US" sz="3200" dirty="0"/>
              <a:t>Topography of the catchment modifies soil development in three ways:</a:t>
            </a:r>
          </a:p>
          <a:p>
            <a:pPr lvl="1"/>
            <a:r>
              <a:rPr lang="en-US" sz="3200" dirty="0"/>
              <a:t>influences the quantity of precipitation absorbed and retained in the soil, thus affecting moisture retention </a:t>
            </a:r>
          </a:p>
        </p:txBody>
      </p:sp>
    </p:spTree>
    <p:extLst>
      <p:ext uri="{BB962C8B-B14F-4D97-AF65-F5344CB8AC3E}">
        <p14:creationId xmlns:p14="http://schemas.microsoft.com/office/powerpoint/2010/main" val="313841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ountry&#10;&#10;Description automatically generated">
            <a:extLst>
              <a:ext uri="{FF2B5EF4-FFF2-40B4-BE49-F238E27FC236}">
                <a16:creationId xmlns:a16="http://schemas.microsoft.com/office/drawing/2014/main" id="{83551BC4-A71C-DF6E-3DAB-EC46E65B5F24}"/>
              </a:ext>
            </a:extLst>
          </p:cNvPr>
          <p:cNvPicPr>
            <a:picLocks noChangeAspect="1"/>
          </p:cNvPicPr>
          <p:nvPr/>
        </p:nvPicPr>
        <p:blipFill rotWithShape="1">
          <a:blip r:embed="rId2">
            <a:extLst>
              <a:ext uri="{28A0092B-C50C-407E-A947-70E740481C1C}">
                <a14:useLocalDpi xmlns:a14="http://schemas.microsoft.com/office/drawing/2010/main" val="0"/>
              </a:ext>
            </a:extLst>
          </a:blip>
          <a:srcRect l="6095" t="10077" r="6368" b="11783"/>
          <a:stretch/>
        </p:blipFill>
        <p:spPr>
          <a:xfrm>
            <a:off x="724027" y="255181"/>
            <a:ext cx="10661291" cy="6262577"/>
          </a:xfrm>
          <a:prstGeom prst="rect">
            <a:avLst/>
          </a:prstGeom>
        </p:spPr>
      </p:pic>
    </p:spTree>
    <p:extLst>
      <p:ext uri="{BB962C8B-B14F-4D97-AF65-F5344CB8AC3E}">
        <p14:creationId xmlns:p14="http://schemas.microsoft.com/office/powerpoint/2010/main" val="274747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F20B-64F7-3D02-795D-1C8E0B377F14}"/>
              </a:ext>
            </a:extLst>
          </p:cNvPr>
          <p:cNvSpPr>
            <a:spLocks noGrp="1"/>
          </p:cNvSpPr>
          <p:nvPr>
            <p:ph type="title"/>
          </p:nvPr>
        </p:nvSpPr>
        <p:spPr/>
        <p:txBody>
          <a:bodyPr/>
          <a:lstStyle/>
          <a:p>
            <a:r>
              <a:rPr lang="en-US" dirty="0"/>
              <a:t>THANK YOU </a:t>
            </a:r>
            <a:endParaRPr lang="en-GB" dirty="0"/>
          </a:p>
        </p:txBody>
      </p:sp>
      <p:sp>
        <p:nvSpPr>
          <p:cNvPr id="3" name="Text Placeholder 2">
            <a:extLst>
              <a:ext uri="{FF2B5EF4-FFF2-40B4-BE49-F238E27FC236}">
                <a16:creationId xmlns:a16="http://schemas.microsoft.com/office/drawing/2014/main" id="{C6488D2A-3B2A-9416-DBA3-DC5DF7407BE3}"/>
              </a:ext>
            </a:extLst>
          </p:cNvPr>
          <p:cNvSpPr>
            <a:spLocks noGrp="1"/>
          </p:cNvSpPr>
          <p:nvPr>
            <p:ph type="body" idx="1"/>
          </p:nvPr>
        </p:nvSpPr>
        <p:spPr/>
        <p:txBody>
          <a:bodyPr/>
          <a:lstStyle/>
          <a:p>
            <a:r>
              <a:rPr lang="en-US" dirty="0"/>
              <a:t>FOR LISTENING</a:t>
            </a:r>
            <a:endParaRPr lang="en-GB" dirty="0"/>
          </a:p>
        </p:txBody>
      </p:sp>
    </p:spTree>
    <p:extLst>
      <p:ext uri="{BB962C8B-B14F-4D97-AF65-F5344CB8AC3E}">
        <p14:creationId xmlns:p14="http://schemas.microsoft.com/office/powerpoint/2010/main" val="368321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19157-3A5E-00E2-DCFA-E6E2981237B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Catchment and Soil Development</a:t>
            </a:r>
            <a:endParaRPr lang="en-GB" sz="4000">
              <a:solidFill>
                <a:srgbClr val="FFFFFF"/>
              </a:solidFill>
            </a:endParaRPr>
          </a:p>
        </p:txBody>
      </p:sp>
      <p:sp>
        <p:nvSpPr>
          <p:cNvPr id="3" name="Content Placeholder 2">
            <a:extLst>
              <a:ext uri="{FF2B5EF4-FFF2-40B4-BE49-F238E27FC236}">
                <a16:creationId xmlns:a16="http://schemas.microsoft.com/office/drawing/2014/main" id="{7D222148-3C35-3221-0DBB-438419325E85}"/>
              </a:ext>
            </a:extLst>
          </p:cNvPr>
          <p:cNvSpPr>
            <a:spLocks noGrp="1"/>
          </p:cNvSpPr>
          <p:nvPr>
            <p:ph idx="1"/>
          </p:nvPr>
        </p:nvSpPr>
        <p:spPr>
          <a:xfrm>
            <a:off x="4810259" y="649480"/>
            <a:ext cx="6555347" cy="5546047"/>
          </a:xfrm>
        </p:spPr>
        <p:txBody>
          <a:bodyPr anchor="ctr">
            <a:noAutofit/>
          </a:bodyPr>
          <a:lstStyle/>
          <a:p>
            <a:r>
              <a:rPr lang="en-US" sz="3200" dirty="0"/>
              <a:t>Topography of the catchment modifies soil development in three ways:</a:t>
            </a:r>
          </a:p>
          <a:p>
            <a:pPr lvl="1"/>
            <a:r>
              <a:rPr lang="en-US" sz="3200" dirty="0"/>
              <a:t>influences the rate of removal of the soil by erosion</a:t>
            </a:r>
          </a:p>
          <a:p>
            <a:pPr lvl="1"/>
            <a:r>
              <a:rPr lang="en-US" sz="3200" dirty="0"/>
              <a:t>directs movement of materials in suspension or solution from one area to another.</a:t>
            </a:r>
            <a:endParaRPr lang="en-GB" sz="3200" dirty="0"/>
          </a:p>
        </p:txBody>
      </p:sp>
    </p:spTree>
    <p:extLst>
      <p:ext uri="{BB962C8B-B14F-4D97-AF65-F5344CB8AC3E}">
        <p14:creationId xmlns:p14="http://schemas.microsoft.com/office/powerpoint/2010/main" val="131106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32" name="Picture 103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3" name="Rectangle 103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4" name="Picture 103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35" name="Picture 103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37" name="Straight Connector 103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039" name="Rectangle 103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1" name="Group 104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42" name="Picture 104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43" name="Rectangle 104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44" name="Picture 104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45" name="Picture 104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97309E0-9165-E911-759C-BB4FC9A54BE4}"/>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400"/>
              <a:t>Processes of Soil Erosion by Water</a:t>
            </a:r>
          </a:p>
        </p:txBody>
      </p:sp>
      <p:sp>
        <p:nvSpPr>
          <p:cNvPr id="1047" name="Rectangle 104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Do Trees Stop Erosion? | Granite Seed">
            <a:extLst>
              <a:ext uri="{FF2B5EF4-FFF2-40B4-BE49-F238E27FC236}">
                <a16:creationId xmlns:a16="http://schemas.microsoft.com/office/drawing/2014/main" id="{C8561FB2-49BE-440D-CDED-ECFDF8A6513A}"/>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l="17130" r="4549" b="3"/>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049" name="Straight Connector 104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5940C8B-69C2-F3BB-7045-AAAD1970EE71}"/>
              </a:ext>
            </a:extLst>
          </p:cNvPr>
          <p:cNvSpPr>
            <a:spLocks noGrp="1"/>
          </p:cNvSpPr>
          <p:nvPr>
            <p:ph sz="half" idx="1"/>
          </p:nvPr>
        </p:nvSpPr>
        <p:spPr>
          <a:xfrm>
            <a:off x="7535824" y="2556932"/>
            <a:ext cx="3360771" cy="3318936"/>
          </a:xfrm>
        </p:spPr>
        <p:txBody>
          <a:bodyPr vert="horz" lIns="91440" tIns="45720" rIns="91440" bIns="45720" rtlCol="0" anchor="t">
            <a:normAutofit/>
          </a:bodyPr>
          <a:lstStyle/>
          <a:p>
            <a:pPr>
              <a:lnSpc>
                <a:spcPct val="90000"/>
              </a:lnSpc>
            </a:pPr>
            <a:r>
              <a:rPr lang="en-US" sz="1900"/>
              <a:t>Detachment of soil particles from the soil mass.</a:t>
            </a:r>
          </a:p>
          <a:p>
            <a:pPr>
              <a:lnSpc>
                <a:spcPct val="90000"/>
              </a:lnSpc>
            </a:pPr>
            <a:r>
              <a:rPr lang="en-US" sz="1900"/>
              <a:t>Transportation of the detached particles down the slope by floating, rolling or dragging.</a:t>
            </a:r>
          </a:p>
          <a:p>
            <a:pPr>
              <a:lnSpc>
                <a:spcPct val="90000"/>
              </a:lnSpc>
            </a:pPr>
            <a:r>
              <a:rPr lang="en-US" sz="1900"/>
              <a:t>Deposition of the transported soil particles at some place lower in elevation or in depressions on the soil surface.</a:t>
            </a:r>
          </a:p>
          <a:p>
            <a:pPr>
              <a:lnSpc>
                <a:spcPct val="90000"/>
              </a:lnSpc>
            </a:pPr>
            <a:endParaRPr lang="en-US" sz="1900"/>
          </a:p>
          <a:p>
            <a:pPr>
              <a:lnSpc>
                <a:spcPct val="90000"/>
              </a:lnSpc>
            </a:pPr>
            <a:endParaRPr lang="en-US" sz="1900"/>
          </a:p>
        </p:txBody>
      </p:sp>
    </p:spTree>
    <p:extLst>
      <p:ext uri="{BB962C8B-B14F-4D97-AF65-F5344CB8AC3E}">
        <p14:creationId xmlns:p14="http://schemas.microsoft.com/office/powerpoint/2010/main" val="407158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6633-7F02-9AD7-2CD4-F6E014021061}"/>
              </a:ext>
            </a:extLst>
          </p:cNvPr>
          <p:cNvSpPr>
            <a:spLocks noGrp="1"/>
          </p:cNvSpPr>
          <p:nvPr>
            <p:ph type="title"/>
          </p:nvPr>
        </p:nvSpPr>
        <p:spPr/>
        <p:txBody>
          <a:bodyPr>
            <a:normAutofit fontScale="90000"/>
          </a:bodyPr>
          <a:lstStyle/>
          <a:p>
            <a:r>
              <a:rPr lang="en-US" dirty="0"/>
              <a:t>Effects of Man’s Activities on the Soil Environment</a:t>
            </a:r>
            <a:endParaRPr lang="en-GB" dirty="0"/>
          </a:p>
        </p:txBody>
      </p:sp>
      <p:sp>
        <p:nvSpPr>
          <p:cNvPr id="3" name="Content Placeholder 2">
            <a:extLst>
              <a:ext uri="{FF2B5EF4-FFF2-40B4-BE49-F238E27FC236}">
                <a16:creationId xmlns:a16="http://schemas.microsoft.com/office/drawing/2014/main" id="{124BA95B-C852-EF1D-9C2B-D5769EBBE59C}"/>
              </a:ext>
            </a:extLst>
          </p:cNvPr>
          <p:cNvSpPr>
            <a:spLocks noGrp="1"/>
          </p:cNvSpPr>
          <p:nvPr>
            <p:ph idx="1"/>
          </p:nvPr>
        </p:nvSpPr>
        <p:spPr/>
        <p:txBody>
          <a:bodyPr>
            <a:noAutofit/>
          </a:bodyPr>
          <a:lstStyle/>
          <a:p>
            <a:r>
              <a:rPr lang="en-US" sz="2800" dirty="0"/>
              <a:t>Agricultural </a:t>
            </a:r>
          </a:p>
          <a:p>
            <a:pPr lvl="1"/>
            <a:r>
              <a:rPr lang="en-US" sz="2800" dirty="0"/>
              <a:t>Slope wise cultivation</a:t>
            </a:r>
          </a:p>
          <a:p>
            <a:pPr lvl="1"/>
            <a:r>
              <a:rPr lang="en-US" sz="2800" dirty="0"/>
              <a:t>Bush burning</a:t>
            </a:r>
          </a:p>
          <a:p>
            <a:pPr lvl="1"/>
            <a:r>
              <a:rPr lang="en-US" sz="2800" dirty="0"/>
              <a:t>Over grazing</a:t>
            </a:r>
          </a:p>
          <a:p>
            <a:pPr lvl="1"/>
            <a:r>
              <a:rPr lang="en-US" sz="2800" dirty="0"/>
              <a:t>Over cropping</a:t>
            </a:r>
          </a:p>
          <a:p>
            <a:pPr lvl="1"/>
            <a:r>
              <a:rPr lang="en-US" sz="2800" dirty="0"/>
              <a:t>Crop residue harvesting</a:t>
            </a:r>
          </a:p>
        </p:txBody>
      </p:sp>
    </p:spTree>
    <p:extLst>
      <p:ext uri="{BB962C8B-B14F-4D97-AF65-F5344CB8AC3E}">
        <p14:creationId xmlns:p14="http://schemas.microsoft.com/office/powerpoint/2010/main" val="363591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6633-7F02-9AD7-2CD4-F6E014021061}"/>
              </a:ext>
            </a:extLst>
          </p:cNvPr>
          <p:cNvSpPr>
            <a:spLocks noGrp="1"/>
          </p:cNvSpPr>
          <p:nvPr>
            <p:ph type="title"/>
          </p:nvPr>
        </p:nvSpPr>
        <p:spPr/>
        <p:txBody>
          <a:bodyPr>
            <a:normAutofit fontScale="90000"/>
          </a:bodyPr>
          <a:lstStyle/>
          <a:p>
            <a:r>
              <a:rPr lang="en-US" dirty="0"/>
              <a:t>Effects of Man’s Activities on the Soil Environment</a:t>
            </a:r>
            <a:endParaRPr lang="en-GB" dirty="0"/>
          </a:p>
        </p:txBody>
      </p:sp>
      <p:sp>
        <p:nvSpPr>
          <p:cNvPr id="3" name="Content Placeholder 2">
            <a:extLst>
              <a:ext uri="{FF2B5EF4-FFF2-40B4-BE49-F238E27FC236}">
                <a16:creationId xmlns:a16="http://schemas.microsoft.com/office/drawing/2014/main" id="{124BA95B-C852-EF1D-9C2B-D5769EBBE59C}"/>
              </a:ext>
            </a:extLst>
          </p:cNvPr>
          <p:cNvSpPr>
            <a:spLocks noGrp="1"/>
          </p:cNvSpPr>
          <p:nvPr>
            <p:ph idx="1"/>
          </p:nvPr>
        </p:nvSpPr>
        <p:spPr/>
        <p:txBody>
          <a:bodyPr>
            <a:normAutofit/>
          </a:bodyPr>
          <a:lstStyle/>
          <a:p>
            <a:r>
              <a:rPr lang="en-US" sz="2800" dirty="0"/>
              <a:t>Urbanization</a:t>
            </a:r>
          </a:p>
          <a:p>
            <a:r>
              <a:rPr lang="en-US" sz="2800" dirty="0"/>
              <a:t>Deforestation</a:t>
            </a:r>
          </a:p>
          <a:p>
            <a:r>
              <a:rPr lang="en-US" sz="2800" dirty="0"/>
              <a:t>Mining activities</a:t>
            </a:r>
            <a:endParaRPr lang="en-GB" sz="2800" dirty="0"/>
          </a:p>
        </p:txBody>
      </p:sp>
    </p:spTree>
    <p:extLst>
      <p:ext uri="{BB962C8B-B14F-4D97-AF65-F5344CB8AC3E}">
        <p14:creationId xmlns:p14="http://schemas.microsoft.com/office/powerpoint/2010/main" val="134432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95D-44AB-79BF-2783-9601A7C6F2AC}"/>
              </a:ext>
            </a:extLst>
          </p:cNvPr>
          <p:cNvSpPr>
            <a:spLocks noGrp="1"/>
          </p:cNvSpPr>
          <p:nvPr>
            <p:ph type="title"/>
          </p:nvPr>
        </p:nvSpPr>
        <p:spPr/>
        <p:txBody>
          <a:bodyPr/>
          <a:lstStyle/>
          <a:p>
            <a:r>
              <a:rPr lang="en-US" dirty="0"/>
              <a:t>SOIL SURVEY</a:t>
            </a:r>
            <a:endParaRPr lang="en-GB" dirty="0"/>
          </a:p>
        </p:txBody>
      </p:sp>
      <p:sp>
        <p:nvSpPr>
          <p:cNvPr id="3" name="Content Placeholder 2">
            <a:extLst>
              <a:ext uri="{FF2B5EF4-FFF2-40B4-BE49-F238E27FC236}">
                <a16:creationId xmlns:a16="http://schemas.microsoft.com/office/drawing/2014/main" id="{0A88FF7B-906A-349B-AD14-FB55AAAA7839}"/>
              </a:ext>
            </a:extLst>
          </p:cNvPr>
          <p:cNvSpPr>
            <a:spLocks noGrp="1"/>
          </p:cNvSpPr>
          <p:nvPr>
            <p:ph idx="1"/>
          </p:nvPr>
        </p:nvSpPr>
        <p:spPr/>
        <p:txBody>
          <a:bodyPr>
            <a:normAutofit/>
          </a:bodyPr>
          <a:lstStyle/>
          <a:p>
            <a:pPr marL="0" indent="0" algn="just">
              <a:buNone/>
            </a:pPr>
            <a:r>
              <a:rPr lang="en-US" sz="2800" dirty="0"/>
              <a:t>Soil survey, or more properly, soil resource inventory, is the process of determining the pattern of the soil cover, characterizing it, and presenting it in understandable and interpretable form to various consumers.</a:t>
            </a:r>
            <a:endParaRPr lang="en-GB" sz="2800" dirty="0"/>
          </a:p>
        </p:txBody>
      </p:sp>
    </p:spTree>
    <p:extLst>
      <p:ext uri="{BB962C8B-B14F-4D97-AF65-F5344CB8AC3E}">
        <p14:creationId xmlns:p14="http://schemas.microsoft.com/office/powerpoint/2010/main" val="273397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C593-C89D-4933-2344-1B2206F9F234}"/>
              </a:ext>
            </a:extLst>
          </p:cNvPr>
          <p:cNvSpPr>
            <a:spLocks noGrp="1"/>
          </p:cNvSpPr>
          <p:nvPr>
            <p:ph type="title"/>
          </p:nvPr>
        </p:nvSpPr>
        <p:spPr/>
        <p:txBody>
          <a:bodyPr/>
          <a:lstStyle/>
          <a:p>
            <a:r>
              <a:rPr lang="en-US" dirty="0"/>
              <a:t>SOIL SURVEY</a:t>
            </a:r>
            <a:endParaRPr lang="en-GB" dirty="0"/>
          </a:p>
        </p:txBody>
      </p:sp>
      <p:sp>
        <p:nvSpPr>
          <p:cNvPr id="3" name="Content Placeholder 2">
            <a:extLst>
              <a:ext uri="{FF2B5EF4-FFF2-40B4-BE49-F238E27FC236}">
                <a16:creationId xmlns:a16="http://schemas.microsoft.com/office/drawing/2014/main" id="{A0345A61-EED5-C923-F191-E60B292D4E6B}"/>
              </a:ext>
            </a:extLst>
          </p:cNvPr>
          <p:cNvSpPr>
            <a:spLocks noGrp="1"/>
          </p:cNvSpPr>
          <p:nvPr>
            <p:ph idx="1"/>
          </p:nvPr>
        </p:nvSpPr>
        <p:spPr/>
        <p:txBody>
          <a:bodyPr>
            <a:normAutofit/>
          </a:bodyPr>
          <a:lstStyle/>
          <a:p>
            <a:r>
              <a:rPr lang="en-US" sz="2800" dirty="0"/>
              <a:t>A soil survey results in the preparation of a soil map and an accompanying soil report.</a:t>
            </a:r>
          </a:p>
          <a:p>
            <a:r>
              <a:rPr lang="en-US" sz="2800" dirty="0"/>
              <a:t> It is a scientific report that presents the inventory of the soils found in an area, their geographic distribution and their chemical and physical characteristics in relation to terrain, land use, vegetation characteristics and climate.</a:t>
            </a:r>
            <a:endParaRPr lang="en-GB" sz="2800" dirty="0"/>
          </a:p>
        </p:txBody>
      </p:sp>
    </p:spTree>
    <p:extLst>
      <p:ext uri="{BB962C8B-B14F-4D97-AF65-F5344CB8AC3E}">
        <p14:creationId xmlns:p14="http://schemas.microsoft.com/office/powerpoint/2010/main" val="200214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F34-2453-9F8C-AFF9-93B650532AB9}"/>
              </a:ext>
            </a:extLst>
          </p:cNvPr>
          <p:cNvSpPr>
            <a:spLocks noGrp="1"/>
          </p:cNvSpPr>
          <p:nvPr>
            <p:ph type="title"/>
          </p:nvPr>
        </p:nvSpPr>
        <p:spPr/>
        <p:txBody>
          <a:bodyPr/>
          <a:lstStyle/>
          <a:p>
            <a:r>
              <a:rPr lang="en-US" dirty="0"/>
              <a:t>Benefits of Soil Surveys</a:t>
            </a:r>
            <a:endParaRPr lang="en-GB" dirty="0"/>
          </a:p>
        </p:txBody>
      </p:sp>
      <p:sp>
        <p:nvSpPr>
          <p:cNvPr id="3" name="Content Placeholder 2">
            <a:extLst>
              <a:ext uri="{FF2B5EF4-FFF2-40B4-BE49-F238E27FC236}">
                <a16:creationId xmlns:a16="http://schemas.microsoft.com/office/drawing/2014/main" id="{C07EE5E1-42BB-C884-51E3-C0FBD9084F37}"/>
              </a:ext>
            </a:extLst>
          </p:cNvPr>
          <p:cNvSpPr>
            <a:spLocks noGrp="1"/>
          </p:cNvSpPr>
          <p:nvPr>
            <p:ph idx="1"/>
          </p:nvPr>
        </p:nvSpPr>
        <p:spPr/>
        <p:txBody>
          <a:bodyPr>
            <a:normAutofit/>
          </a:bodyPr>
          <a:lstStyle/>
          <a:p>
            <a:pPr marR="54610" lvl="0" algn="just">
              <a:lnSpc>
                <a:spcPct val="20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Times New Roman" panose="02020603050405020304" pitchFamily="18" charset="0"/>
              </a:rPr>
              <a:t>Land evaluation and land use planning at various levels,</a:t>
            </a:r>
          </a:p>
          <a:p>
            <a:pPr marR="54610" lvl="1" algn="just">
              <a:lnSpc>
                <a:spcPct val="200000"/>
              </a:lnSpc>
              <a:spcBef>
                <a:spcPts val="1105"/>
              </a:spcBef>
              <a:buFont typeface="Wingdings" panose="05000000000000000000" pitchFamily="2" charset="2"/>
              <a:buChar char="Ø"/>
            </a:pPr>
            <a:r>
              <a:rPr lang="en-US" sz="2800" dirty="0">
                <a:solidFill>
                  <a:srgbClr val="000000"/>
                </a:solidFill>
                <a:latin typeface="Times New Roman" panose="02020603050405020304" pitchFamily="18" charset="0"/>
                <a:ea typeface="Calibri" panose="020F0502020204030204" pitchFamily="34" charset="0"/>
              </a:rPr>
              <a:t>Land capability Assessments</a:t>
            </a:r>
          </a:p>
          <a:p>
            <a:pPr marR="54610" lvl="1" algn="just">
              <a:lnSpc>
                <a:spcPct val="200000"/>
              </a:lnSpc>
              <a:spcBef>
                <a:spcPts val="1105"/>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Calibri" panose="020F0502020204030204" pitchFamily="34" charset="0"/>
              </a:rPr>
              <a:t>Land Suitability Assessments</a:t>
            </a:r>
            <a:endParaRPr lang="en-GB"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7462993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422</TotalTime>
  <Words>533</Words>
  <Application>Microsoft Office PowerPoint</Application>
  <PresentationFormat>Widescreen</PresentationFormat>
  <Paragraphs>61</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Garamond</vt:lpstr>
      <vt:lpstr>Times New Roman</vt:lpstr>
      <vt:lpstr>Wingdings</vt:lpstr>
      <vt:lpstr>Office Theme</vt:lpstr>
      <vt:lpstr>Organic</vt:lpstr>
      <vt:lpstr>SOIL</vt:lpstr>
      <vt:lpstr>The Catchment and Soil Development</vt:lpstr>
      <vt:lpstr>The Catchment and Soil Development</vt:lpstr>
      <vt:lpstr>Processes of Soil Erosion by Water</vt:lpstr>
      <vt:lpstr>Effects of Man’s Activities on the Soil Environment</vt:lpstr>
      <vt:lpstr>Effects of Man’s Activities on the Soil Environment</vt:lpstr>
      <vt:lpstr>SOIL SURVEY</vt:lpstr>
      <vt:lpstr>SOIL SURVEY</vt:lpstr>
      <vt:lpstr>Benefits of Soil Surveys</vt:lpstr>
      <vt:lpstr>Benefits of Soil Surveys</vt:lpstr>
      <vt:lpstr>Benefits of Soil Surveys</vt:lpstr>
      <vt:lpstr>Benefits of Soil Surveys</vt:lpstr>
      <vt:lpstr>Soil Conservation</vt:lpstr>
      <vt:lpstr>Soil Conservation</vt:lpstr>
      <vt:lpstr>Benefits of Soil Conservation</vt:lpstr>
      <vt:lpstr>Benefits of Soil Conservation</vt:lpstr>
      <vt:lpstr>Case Study: One</vt:lpstr>
      <vt:lpstr>PowerPoint Presentation</vt:lpstr>
      <vt:lpstr>Case Study: Two</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dc:title>
  <dc:creator>Ayodele Owonubi</dc:creator>
  <cp:lastModifiedBy>Ayodele Owonubi</cp:lastModifiedBy>
  <cp:revision>7</cp:revision>
  <dcterms:created xsi:type="dcterms:W3CDTF">2023-07-04T09:09:38Z</dcterms:created>
  <dcterms:modified xsi:type="dcterms:W3CDTF">2023-07-07T10:18:29Z</dcterms:modified>
</cp:coreProperties>
</file>