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1" r:id="rId3"/>
    <p:sldId id="258" r:id="rId4"/>
    <p:sldId id="282" r:id="rId5"/>
    <p:sldId id="270" r:id="rId6"/>
    <p:sldId id="267" r:id="rId7"/>
    <p:sldId id="271" r:id="rId8"/>
    <p:sldId id="262" r:id="rId9"/>
    <p:sldId id="265" r:id="rId10"/>
    <p:sldId id="272" r:id="rId11"/>
    <p:sldId id="275" r:id="rId12"/>
    <p:sldId id="276" r:id="rId13"/>
    <p:sldId id="28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378" y="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4CF667-4DBC-43A6-AEDF-57E7DE1986A2}" type="datetimeFigureOut">
              <a:rPr lang="en-US" smtClean="0"/>
              <a:pPr/>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1ADD2-51AB-447D-8AA0-1B108C59A5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4CF667-4DBC-43A6-AEDF-57E7DE1986A2}" type="datetimeFigureOut">
              <a:rPr lang="en-US" smtClean="0"/>
              <a:pPr/>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1ADD2-51AB-447D-8AA0-1B108C59A5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4CF667-4DBC-43A6-AEDF-57E7DE1986A2}" type="datetimeFigureOut">
              <a:rPr lang="en-US" smtClean="0"/>
              <a:pPr/>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1ADD2-51AB-447D-8AA0-1B108C59A5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4CF667-4DBC-43A6-AEDF-57E7DE1986A2}" type="datetimeFigureOut">
              <a:rPr lang="en-US" smtClean="0"/>
              <a:pPr/>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1ADD2-51AB-447D-8AA0-1B108C59A5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4CF667-4DBC-43A6-AEDF-57E7DE1986A2}" type="datetimeFigureOut">
              <a:rPr lang="en-US" smtClean="0"/>
              <a:pPr/>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1ADD2-51AB-447D-8AA0-1B108C59A5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4CF667-4DBC-43A6-AEDF-57E7DE1986A2}" type="datetimeFigureOut">
              <a:rPr lang="en-US" smtClean="0"/>
              <a:pPr/>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1ADD2-51AB-447D-8AA0-1B108C59A5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4CF667-4DBC-43A6-AEDF-57E7DE1986A2}" type="datetimeFigureOut">
              <a:rPr lang="en-US" smtClean="0"/>
              <a:pPr/>
              <a:t>7/9/2023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01ADD2-51AB-447D-8AA0-1B108C59A5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4CF667-4DBC-43A6-AEDF-57E7DE1986A2}" type="datetimeFigureOut">
              <a:rPr lang="en-US" smtClean="0"/>
              <a:pPr/>
              <a:t>7/9/2023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01ADD2-51AB-447D-8AA0-1B108C59A5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CF667-4DBC-43A6-AEDF-57E7DE1986A2}" type="datetimeFigureOut">
              <a:rPr lang="en-US" smtClean="0"/>
              <a:pPr/>
              <a:t>7/9/2023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01ADD2-51AB-447D-8AA0-1B108C59A5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4CF667-4DBC-43A6-AEDF-57E7DE1986A2}" type="datetimeFigureOut">
              <a:rPr lang="en-US" smtClean="0"/>
              <a:pPr/>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1ADD2-51AB-447D-8AA0-1B108C59A5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4CF667-4DBC-43A6-AEDF-57E7DE1986A2}" type="datetimeFigureOut">
              <a:rPr lang="en-US" smtClean="0"/>
              <a:pPr/>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1ADD2-51AB-447D-8AA0-1B108C59A5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4CF667-4DBC-43A6-AEDF-57E7DE1986A2}" type="datetimeFigureOut">
              <a:rPr lang="en-US" smtClean="0"/>
              <a:pPr/>
              <a:t>7/9/2023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1ADD2-51AB-447D-8AA0-1B108C59A5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stock.adobe.com/ng/images/nigeria/38023668"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hat-when-how.com/wp-content/uploads/2011/09/tmp6441.jpg"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javascript:%20void(0)"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eo.fu-berlin.de/en/v/iwm-network/learning_content/introduction_iwm/_media_iwm/Watershed-schematic.jpg?html=1&amp;locale=en&amp;ref=47897994"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97162"/>
          </a:xfrm>
        </p:spPr>
        <p:txBody>
          <a:bodyPr>
            <a:normAutofit fontScale="90000"/>
          </a:bodyPr>
          <a:lstStyle/>
          <a:p>
            <a:br>
              <a:rPr lang="en-US" b="1" dirty="0"/>
            </a:br>
            <a:r>
              <a:rPr lang="en-US" b="1" dirty="0"/>
              <a:t>IMPACTS OF CLIMATE CHANGE ON WATERSHED MANAGEMENT</a:t>
            </a:r>
            <a:br>
              <a:rPr lang="en-US" b="1" dirty="0"/>
            </a:br>
            <a:r>
              <a:rPr lang="en-US" b="1" dirty="0"/>
              <a:t> IN NIGERIA</a:t>
            </a:r>
            <a:br>
              <a:rPr lang="en-US" b="1" dirty="0"/>
            </a:br>
            <a:br>
              <a:rPr lang="en-US" b="1" dirty="0"/>
            </a:br>
            <a:r>
              <a:rPr lang="en-US" b="1" dirty="0"/>
              <a:t>BY</a:t>
            </a:r>
            <a:br>
              <a:rPr lang="en-US" dirty="0"/>
            </a:br>
            <a:endParaRPr lang="en-US" dirty="0"/>
          </a:p>
        </p:txBody>
      </p:sp>
      <p:sp>
        <p:nvSpPr>
          <p:cNvPr id="3" name="Content Placeholder 2"/>
          <p:cNvSpPr>
            <a:spLocks noGrp="1"/>
          </p:cNvSpPr>
          <p:nvPr>
            <p:ph idx="1"/>
          </p:nvPr>
        </p:nvSpPr>
        <p:spPr>
          <a:xfrm>
            <a:off x="457200" y="3048000"/>
            <a:ext cx="8229600" cy="3078163"/>
          </a:xfrm>
        </p:spPr>
        <p:txBody>
          <a:bodyPr>
            <a:normAutofit fontScale="85000" lnSpcReduction="20000"/>
          </a:bodyPr>
          <a:lstStyle/>
          <a:p>
            <a:pPr algn="ctr">
              <a:buNone/>
            </a:pPr>
            <a:endParaRPr lang="en-US" b="1" dirty="0"/>
          </a:p>
          <a:p>
            <a:pPr algn="ctr">
              <a:buNone/>
            </a:pPr>
            <a:r>
              <a:rPr lang="en-US" b="1" dirty="0"/>
              <a:t>PROF. M.Y. SULEIMAN</a:t>
            </a:r>
          </a:p>
          <a:p>
            <a:pPr algn="ctr">
              <a:buNone/>
            </a:pPr>
            <a:endParaRPr lang="en-US" b="1" dirty="0"/>
          </a:p>
          <a:p>
            <a:pPr algn="ctr">
              <a:buNone/>
            </a:pPr>
            <a:r>
              <a:rPr lang="en-US" b="1" dirty="0"/>
              <a:t>HOD – Department of Geography </a:t>
            </a:r>
          </a:p>
          <a:p>
            <a:pPr algn="ctr">
              <a:buNone/>
            </a:pPr>
            <a:endParaRPr lang="en-US" dirty="0"/>
          </a:p>
          <a:p>
            <a:pPr algn="ctr">
              <a:buNone/>
            </a:pPr>
            <a:r>
              <a:rPr lang="en-US" sz="2200" b="1" dirty="0"/>
              <a:t>FORMER COORDINATOR, CLIMATE CHANGE STUDIES,</a:t>
            </a:r>
            <a:endParaRPr lang="en-US" sz="2200" dirty="0"/>
          </a:p>
          <a:p>
            <a:pPr algn="ctr">
              <a:buNone/>
            </a:pPr>
            <a:r>
              <a:rPr lang="en-US" sz="2200" b="1" dirty="0"/>
              <a:t>CENTER FOR CLIMATE CHANGE AND FRESHWATER RESOURCES,</a:t>
            </a:r>
            <a:endParaRPr lang="en-US" sz="2200" dirty="0"/>
          </a:p>
          <a:p>
            <a:pPr algn="ctr">
              <a:buNone/>
            </a:pPr>
            <a:r>
              <a:rPr lang="en-US" sz="2200" b="1" dirty="0"/>
              <a:t>FEDERAL UNIVERSITY OF TECHNOLOGY, MINNA, NIGERIA</a:t>
            </a:r>
            <a:endParaRPr lang="en-US" sz="2200"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411162"/>
          </a:xfrm>
        </p:spPr>
        <p:txBody>
          <a:bodyPr>
            <a:normAutofit fontScale="90000"/>
          </a:bodyPr>
          <a:lstStyle/>
          <a:p>
            <a:br>
              <a:rPr lang="en-US" sz="2200" b="1" dirty="0"/>
            </a:br>
            <a:br>
              <a:rPr lang="en-US" sz="2200" b="1" dirty="0"/>
            </a:br>
            <a:r>
              <a:rPr lang="en-US" sz="2200" b="1" dirty="0"/>
              <a:t>Impacts of Climate Change on Watershed Hydrology – The Nigerian Situation</a:t>
            </a:r>
            <a:br>
              <a:rPr lang="en-US" b="1" dirty="0"/>
            </a:br>
            <a:endParaRPr lang="en-US" dirty="0"/>
          </a:p>
        </p:txBody>
      </p:sp>
      <p:sp>
        <p:nvSpPr>
          <p:cNvPr id="3" name="Content Placeholder 2"/>
          <p:cNvSpPr>
            <a:spLocks noGrp="1"/>
          </p:cNvSpPr>
          <p:nvPr>
            <p:ph sz="half" idx="1"/>
          </p:nvPr>
        </p:nvSpPr>
        <p:spPr>
          <a:xfrm>
            <a:off x="152400" y="762000"/>
            <a:ext cx="3581400" cy="5867400"/>
          </a:xfrm>
        </p:spPr>
        <p:txBody>
          <a:bodyPr>
            <a:noAutofit/>
          </a:bodyPr>
          <a:lstStyle/>
          <a:p>
            <a:pPr>
              <a:buNone/>
            </a:pPr>
            <a:r>
              <a:rPr lang="en-US" sz="2000" b="1" dirty="0"/>
              <a:t>	Nigeria is located between Lat.4</a:t>
            </a:r>
            <a:r>
              <a:rPr lang="en-US" sz="2000" b="1" baseline="30000" dirty="0"/>
              <a:t>o</a:t>
            </a:r>
            <a:r>
              <a:rPr lang="en-US" sz="2000" b="1" dirty="0"/>
              <a:t> N and Lat. 14</a:t>
            </a:r>
            <a:r>
              <a:rPr lang="en-US" sz="2000" b="1" baseline="30000" dirty="0"/>
              <a:t>o </a:t>
            </a:r>
            <a:r>
              <a:rPr lang="en-US" sz="2000" b="1" dirty="0"/>
              <a:t>N</a:t>
            </a:r>
            <a:endParaRPr lang="en-US" sz="2000" dirty="0"/>
          </a:p>
          <a:p>
            <a:pPr lvl="0"/>
            <a:r>
              <a:rPr lang="en-US" sz="2000" b="1" dirty="0"/>
              <a:t>Between Latitudes 4</a:t>
            </a:r>
            <a:r>
              <a:rPr lang="en-US" sz="2000" b="1" baseline="30000" dirty="0"/>
              <a:t>o</a:t>
            </a:r>
            <a:r>
              <a:rPr lang="en-US" sz="2000" b="1" dirty="0"/>
              <a:t> N and 7</a:t>
            </a:r>
            <a:r>
              <a:rPr lang="en-US" sz="2000" b="1" baseline="30000" dirty="0"/>
              <a:t>o</a:t>
            </a:r>
            <a:r>
              <a:rPr lang="en-US" sz="2000" b="1" dirty="0"/>
              <a:t> N which coincides with the Tropical Rain Forest is characterized by high temperatures, very high evapotranspiration loss, and thick cloud cover resulting in heavy and torrential rains. </a:t>
            </a:r>
            <a:endParaRPr lang="en-US" sz="2000" dirty="0"/>
          </a:p>
          <a:p>
            <a:pPr lvl="0"/>
            <a:r>
              <a:rPr lang="en-US" sz="2000" b="1" dirty="0"/>
              <a:t>Between Latitudes 10</a:t>
            </a:r>
            <a:r>
              <a:rPr lang="en-US" sz="2000" b="1" baseline="30000" dirty="0"/>
              <a:t>o</a:t>
            </a:r>
            <a:r>
              <a:rPr lang="en-US" sz="2000" b="1" dirty="0"/>
              <a:t> N and 14</a:t>
            </a:r>
            <a:r>
              <a:rPr lang="en-US" sz="2000" b="1" baseline="30000" dirty="0"/>
              <a:t>o </a:t>
            </a:r>
            <a:r>
              <a:rPr lang="en-US" sz="2000" b="1" dirty="0"/>
              <a:t>N coincides with the Savanna vegetation with moderate to deficient rainfall is characterized by high evaporative loss from the land that is already suffering moisture deficit. </a:t>
            </a:r>
            <a:endParaRPr lang="en-US" sz="2000" dirty="0"/>
          </a:p>
          <a:p>
            <a:pPr>
              <a:buNone/>
            </a:pPr>
            <a:endParaRPr lang="en-US" sz="2000" b="1" dirty="0"/>
          </a:p>
        </p:txBody>
      </p:sp>
      <p:pic>
        <p:nvPicPr>
          <p:cNvPr id="5" name="Content Placeholder 4" descr="Nigeria">
            <a:hlinkClick r:id="rId2"/>
          </p:cNvPr>
          <p:cNvPicPr>
            <a:picLocks noGrp="1"/>
          </p:cNvPicPr>
          <p:nvPr>
            <p:ph sz="half" idx="2"/>
          </p:nvPr>
        </p:nvPicPr>
        <p:blipFill>
          <a:blip r:embed="rId3"/>
          <a:srcRect/>
          <a:stretch>
            <a:fillRect/>
          </a:stretch>
        </p:blipFill>
        <p:spPr bwMode="auto">
          <a:xfrm>
            <a:off x="3810000" y="762000"/>
            <a:ext cx="5105400" cy="5715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b="1" dirty="0"/>
              <a:t>Watershed Management</a:t>
            </a:r>
          </a:p>
        </p:txBody>
      </p:sp>
      <p:sp>
        <p:nvSpPr>
          <p:cNvPr id="3" name="Content Placeholder 2"/>
          <p:cNvSpPr>
            <a:spLocks noGrp="1"/>
          </p:cNvSpPr>
          <p:nvPr>
            <p:ph sz="half" idx="1"/>
          </p:nvPr>
        </p:nvSpPr>
        <p:spPr>
          <a:xfrm>
            <a:off x="152400" y="5181600"/>
            <a:ext cx="8763000" cy="1676400"/>
          </a:xfrm>
        </p:spPr>
        <p:txBody>
          <a:bodyPr>
            <a:noAutofit/>
          </a:bodyPr>
          <a:lstStyle/>
          <a:p>
            <a:pPr>
              <a:buNone/>
            </a:pPr>
            <a:r>
              <a:rPr lang="en-US" sz="1500" b="1" dirty="0"/>
              <a:t>	Major watershed management objectives: </a:t>
            </a:r>
          </a:p>
          <a:p>
            <a:pPr>
              <a:buFont typeface="Wingdings" pitchFamily="2" charset="2"/>
              <a:buChar char="Ø"/>
            </a:pPr>
            <a:r>
              <a:rPr lang="en-US" sz="1500" b="1" dirty="0"/>
              <a:t>ensuring that beneficial uses of water resources and other related resources are maintained, </a:t>
            </a:r>
          </a:p>
          <a:p>
            <a:pPr>
              <a:buFont typeface="Wingdings" pitchFamily="2" charset="2"/>
              <a:buChar char="Ø"/>
            </a:pPr>
            <a:r>
              <a:rPr lang="en-US" sz="1500" b="1" dirty="0"/>
              <a:t>avoiding negative off-site impacts (externalities) on water and related resources, </a:t>
            </a:r>
          </a:p>
          <a:p>
            <a:pPr>
              <a:buFont typeface="Wingdings" pitchFamily="2" charset="2"/>
              <a:buChar char="Ø"/>
            </a:pPr>
            <a:r>
              <a:rPr lang="en-US" sz="1500" b="1" dirty="0"/>
              <a:t>It also helps to promote social and economic growth, to protect, reduce, or repair natural resources and the environment,</a:t>
            </a:r>
          </a:p>
          <a:p>
            <a:pPr>
              <a:buFont typeface="Wingdings" pitchFamily="2" charset="2"/>
              <a:buChar char="Ø"/>
            </a:pPr>
            <a:r>
              <a:rPr lang="en-US" sz="1500" b="1" dirty="0"/>
              <a:t> reduce local susceptibility to climate extremes, and maintain a balanced biodiversity action </a:t>
            </a:r>
          </a:p>
          <a:p>
            <a:endParaRPr lang="en-US" sz="1500" b="1" dirty="0"/>
          </a:p>
        </p:txBody>
      </p:sp>
      <p:pic>
        <p:nvPicPr>
          <p:cNvPr id="5" name="Content Placeholder 4" descr="Water 14 00288 g001 550"/>
          <p:cNvPicPr>
            <a:picLocks noGrp="1"/>
          </p:cNvPicPr>
          <p:nvPr>
            <p:ph sz="half" idx="2"/>
          </p:nvPr>
        </p:nvPicPr>
        <p:blipFill>
          <a:blip r:embed="rId2"/>
          <a:srcRect/>
          <a:stretch>
            <a:fillRect/>
          </a:stretch>
        </p:blipFill>
        <p:spPr bwMode="auto">
          <a:xfrm>
            <a:off x="228600" y="685800"/>
            <a:ext cx="8763000" cy="4495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pPr algn="l"/>
            <a:r>
              <a:rPr lang="en-US" b="1" dirty="0"/>
              <a:t>Policy Options</a:t>
            </a:r>
          </a:p>
        </p:txBody>
      </p:sp>
      <p:sp>
        <p:nvSpPr>
          <p:cNvPr id="3" name="Content Placeholder 2"/>
          <p:cNvSpPr>
            <a:spLocks noGrp="1"/>
          </p:cNvSpPr>
          <p:nvPr>
            <p:ph sz="half" idx="1"/>
          </p:nvPr>
        </p:nvSpPr>
        <p:spPr>
          <a:xfrm>
            <a:off x="152400" y="685800"/>
            <a:ext cx="4343400" cy="6019800"/>
          </a:xfrm>
        </p:spPr>
        <p:txBody>
          <a:bodyPr>
            <a:noAutofit/>
          </a:bodyPr>
          <a:lstStyle/>
          <a:p>
            <a:pPr>
              <a:buNone/>
            </a:pPr>
            <a:r>
              <a:rPr lang="en-US" sz="1600" b="1" dirty="0"/>
              <a:t>	</a:t>
            </a:r>
            <a:r>
              <a:rPr lang="en-US" sz="2000" b="1" dirty="0"/>
              <a:t>GOALS OF WATERSHED DEVELOPMENT PLANNING AND MANAGEMENT </a:t>
            </a:r>
          </a:p>
          <a:p>
            <a:pPr>
              <a:buNone/>
            </a:pPr>
            <a:r>
              <a:rPr lang="en-US" sz="2000" dirty="0"/>
              <a:t>	• To avoid environmental degradation </a:t>
            </a:r>
          </a:p>
          <a:p>
            <a:pPr>
              <a:buNone/>
            </a:pPr>
            <a:r>
              <a:rPr lang="en-US" sz="2000" dirty="0"/>
              <a:t>	• To promote sustainable development of the basin. </a:t>
            </a:r>
          </a:p>
          <a:p>
            <a:pPr>
              <a:buNone/>
            </a:pPr>
            <a:r>
              <a:rPr lang="en-US" sz="2000" dirty="0"/>
              <a:t>	• To integrate land and water management </a:t>
            </a:r>
          </a:p>
          <a:p>
            <a:pPr>
              <a:buNone/>
            </a:pPr>
            <a:r>
              <a:rPr lang="en-US" sz="2000" dirty="0"/>
              <a:t>	• To promote integrated, optimal development of natural resources, agriculture, infrastructure, social services etc. </a:t>
            </a:r>
          </a:p>
          <a:p>
            <a:pPr>
              <a:buNone/>
            </a:pPr>
            <a:r>
              <a:rPr lang="en-US" sz="2000" dirty="0"/>
              <a:t>	• To promote rural development. </a:t>
            </a:r>
          </a:p>
          <a:p>
            <a:pPr>
              <a:buNone/>
            </a:pPr>
            <a:r>
              <a:rPr lang="en-US" sz="2000" dirty="0"/>
              <a:t>	• To decentralize planning and management and make it adaptive. </a:t>
            </a:r>
          </a:p>
          <a:p>
            <a:pPr>
              <a:buNone/>
            </a:pPr>
            <a:r>
              <a:rPr lang="en-US" sz="2000" dirty="0"/>
              <a:t>	• To integrate environmental dimensions with other aspects of planning and management. </a:t>
            </a:r>
          </a:p>
          <a:p>
            <a:endParaRPr lang="en-US" sz="1600" dirty="0"/>
          </a:p>
          <a:p>
            <a:endParaRPr lang="en-US" sz="1600" dirty="0"/>
          </a:p>
        </p:txBody>
      </p:sp>
      <p:sp>
        <p:nvSpPr>
          <p:cNvPr id="4" name="Content Placeholder 3"/>
          <p:cNvSpPr>
            <a:spLocks noGrp="1"/>
          </p:cNvSpPr>
          <p:nvPr>
            <p:ph sz="half" idx="2"/>
          </p:nvPr>
        </p:nvSpPr>
        <p:spPr>
          <a:xfrm>
            <a:off x="4419600" y="152400"/>
            <a:ext cx="4495800" cy="6553200"/>
          </a:xfrm>
        </p:spPr>
        <p:txBody>
          <a:bodyPr>
            <a:noAutofit/>
          </a:bodyPr>
          <a:lstStyle/>
          <a:p>
            <a:pPr>
              <a:buNone/>
            </a:pPr>
            <a:r>
              <a:rPr lang="en-US" sz="4400" b="1" dirty="0"/>
              <a:t>       Conclusions</a:t>
            </a:r>
            <a:endParaRPr lang="en-US" sz="2000" dirty="0"/>
          </a:p>
          <a:p>
            <a:pPr>
              <a:buNone/>
            </a:pPr>
            <a:r>
              <a:rPr lang="en-US" sz="2000" dirty="0"/>
              <a:t>	</a:t>
            </a:r>
            <a:r>
              <a:rPr lang="en-US" dirty="0"/>
              <a:t>Generally since water is vital for the existence of life and overall process of the planet and is vulnerable to climate change impacts developing and testing probabilistic regional models to understand and predict key impacts of changes in water dynamics under a range of climate scenarios is expedient.</a:t>
            </a:r>
          </a:p>
          <a:p>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b="1" dirty="0"/>
              <a:t>Bibliography</a:t>
            </a:r>
          </a:p>
        </p:txBody>
      </p:sp>
      <p:sp>
        <p:nvSpPr>
          <p:cNvPr id="3" name="Content Placeholder 2"/>
          <p:cNvSpPr>
            <a:spLocks noGrp="1"/>
          </p:cNvSpPr>
          <p:nvPr>
            <p:ph idx="1"/>
          </p:nvPr>
        </p:nvSpPr>
        <p:spPr>
          <a:xfrm>
            <a:off x="152400" y="685800"/>
            <a:ext cx="8839200" cy="6172200"/>
          </a:xfrm>
        </p:spPr>
        <p:txBody>
          <a:bodyPr>
            <a:normAutofit fontScale="32500" lnSpcReduction="20000"/>
          </a:bodyPr>
          <a:lstStyle/>
          <a:p>
            <a:pPr>
              <a:buNone/>
            </a:pPr>
            <a:r>
              <a:rPr lang="en-US" dirty="0"/>
              <a:t>	</a:t>
            </a:r>
            <a:r>
              <a:rPr lang="en-US" sz="3700" dirty="0"/>
              <a:t>Barnett, T.P., Adam, J.C., </a:t>
            </a:r>
            <a:r>
              <a:rPr lang="en-US" sz="3700" dirty="0" err="1"/>
              <a:t>Lettenmaier</a:t>
            </a:r>
            <a:r>
              <a:rPr lang="en-US" sz="3700" dirty="0"/>
              <a:t>, D.P. 2008. Potential impacts of a warming climate on water availability in snow-dominated regions, Nature, 438, 303–309. </a:t>
            </a:r>
          </a:p>
          <a:p>
            <a:pPr>
              <a:buNone/>
            </a:pPr>
            <a:endParaRPr lang="en-US" sz="3700" dirty="0"/>
          </a:p>
          <a:p>
            <a:pPr>
              <a:buNone/>
            </a:pPr>
            <a:r>
              <a:rPr lang="en-US" sz="3700" dirty="0"/>
              <a:t>	 Bates, B. C., </a:t>
            </a:r>
            <a:r>
              <a:rPr lang="en-US" sz="3700" dirty="0" err="1"/>
              <a:t>Kundzewicz</a:t>
            </a:r>
            <a:r>
              <a:rPr lang="en-US" sz="3700" dirty="0"/>
              <a:t>, S. W., &amp; </a:t>
            </a:r>
            <a:r>
              <a:rPr lang="en-US" sz="3700" dirty="0" err="1"/>
              <a:t>Palutikof</a:t>
            </a:r>
            <a:r>
              <a:rPr lang="en-US" sz="3700" dirty="0"/>
              <a:t>, J. P. 2008. Climate change and water. Technical paper of the Intergovernmental Panel on Climate Change. Geneva: IPCC Secretariat. (USEPA 2004)	</a:t>
            </a:r>
          </a:p>
          <a:p>
            <a:pPr>
              <a:buNone/>
            </a:pPr>
            <a:endParaRPr lang="en-US" sz="3700" dirty="0"/>
          </a:p>
          <a:p>
            <a:pPr>
              <a:buNone/>
            </a:pPr>
            <a:r>
              <a:rPr lang="en-US" sz="3700" dirty="0"/>
              <a:t>	Carpenter S, Fisher S, Grimm N, </a:t>
            </a:r>
            <a:r>
              <a:rPr lang="en-US" sz="3700" dirty="0" err="1"/>
              <a:t>Kitchell</a:t>
            </a:r>
            <a:r>
              <a:rPr lang="en-US" sz="3700" dirty="0"/>
              <a:t> JF (1992) Global change and freshwater ecosystems. Ann Rev </a:t>
            </a:r>
            <a:r>
              <a:rPr lang="en-US" sz="3700" dirty="0" err="1"/>
              <a:t>Ecolog</a:t>
            </a:r>
            <a:r>
              <a:rPr lang="en-US" sz="3700" dirty="0"/>
              <a:t> </a:t>
            </a:r>
            <a:r>
              <a:rPr lang="en-US" sz="3700" dirty="0" err="1"/>
              <a:t>Syst</a:t>
            </a:r>
            <a:r>
              <a:rPr lang="en-US" sz="3700" dirty="0"/>
              <a:t> 23:119–137</a:t>
            </a:r>
          </a:p>
          <a:p>
            <a:pPr>
              <a:buNone/>
            </a:pPr>
            <a:endParaRPr lang="en-US" sz="3700" dirty="0"/>
          </a:p>
          <a:p>
            <a:pPr>
              <a:buNone/>
            </a:pPr>
            <a:r>
              <a:rPr lang="en-US" sz="3700" dirty="0"/>
              <a:t>	IPCC 2007. The physical science basis – summary for Policymakers. Contribution of WG1 to the Fourth assessment report of the Intergovernmental Panel on Climate Change. Available </a:t>
            </a:r>
            <a:r>
              <a:rPr lang="en-US" sz="3700" dirty="0" err="1"/>
              <a:t>at:http</a:t>
            </a:r>
            <a:r>
              <a:rPr lang="en-US" sz="3700" dirty="0"/>
              <a:t>://</a:t>
            </a:r>
            <a:r>
              <a:rPr lang="en-US" sz="3700" dirty="0" err="1"/>
              <a:t>www.ipcc.ch</a:t>
            </a:r>
            <a:r>
              <a:rPr lang="en-US" sz="3700" dirty="0"/>
              <a:t>/</a:t>
            </a:r>
            <a:r>
              <a:rPr lang="en-US" sz="3700" dirty="0" err="1"/>
              <a:t>ipccreports</a:t>
            </a:r>
            <a:r>
              <a:rPr lang="en-US" sz="3700" dirty="0"/>
              <a:t>/ar4- wg1.htm.</a:t>
            </a:r>
          </a:p>
          <a:p>
            <a:endParaRPr lang="en-US" sz="3700" dirty="0"/>
          </a:p>
          <a:p>
            <a:pPr>
              <a:buNone/>
            </a:pPr>
            <a:r>
              <a:rPr lang="en-US" sz="3700" dirty="0"/>
              <a:t>	IPCC, 2001. Climate Change: The Scientific Basis, Contribution of Working Group I to the Third Assessment Report of the Intergovernmental Panel on Climate Change, edited by: Houghton, J. T., Ding, Y., Griggs, D. J., </a:t>
            </a:r>
            <a:r>
              <a:rPr lang="en-US" sz="3700" dirty="0" err="1"/>
              <a:t>Noguer</a:t>
            </a:r>
            <a:r>
              <a:rPr lang="en-US" sz="3700" dirty="0"/>
              <a:t>, M., van </a:t>
            </a:r>
            <a:r>
              <a:rPr lang="en-US" sz="3700" dirty="0" err="1"/>
              <a:t>der</a:t>
            </a:r>
            <a:r>
              <a:rPr lang="en-US" sz="3700" dirty="0"/>
              <a:t> Linden, P. J., Dai, X., </a:t>
            </a:r>
            <a:r>
              <a:rPr lang="en-US" sz="3700" dirty="0" err="1"/>
              <a:t>Maskell</a:t>
            </a:r>
            <a:r>
              <a:rPr lang="en-US" sz="3700" dirty="0"/>
              <a:t>, K., and Johnson, C. A., Cambridge University Press, Cambridge, UK and New York, NY, USA, 30 Pp. 881.</a:t>
            </a:r>
          </a:p>
          <a:p>
            <a:pPr>
              <a:buNone/>
            </a:pPr>
            <a:r>
              <a:rPr lang="en-US" sz="3700" dirty="0"/>
              <a:t> </a:t>
            </a:r>
          </a:p>
          <a:p>
            <a:pPr>
              <a:buNone/>
            </a:pPr>
            <a:r>
              <a:rPr lang="en-US" sz="3700" dirty="0"/>
              <a:t>	Intergovernmental Panel on Climate Change (IPCC) (2001a) Climate Change 2001: Impacts, Adaptation, and Vulnerability Contribution of Working Group II to the Third Assessment Report of the Intergovernmental Panel on Climate Change. Cambridge University Press, Cambridge</a:t>
            </a:r>
          </a:p>
          <a:p>
            <a:pPr>
              <a:buNone/>
            </a:pPr>
            <a:r>
              <a:rPr lang="en-US" sz="3700" dirty="0"/>
              <a:t> </a:t>
            </a:r>
          </a:p>
          <a:p>
            <a:pPr>
              <a:buNone/>
            </a:pPr>
            <a:r>
              <a:rPr lang="en-US" sz="3700" dirty="0"/>
              <a:t>	 River Basin Development Authority Act., “An Act to repeal the River Basins Development Authorities Act 1979 and establish the River Basins Development Authorities listed under the First Schedule to the Act”. pp. 3, 1986.</a:t>
            </a:r>
          </a:p>
          <a:p>
            <a:pPr>
              <a:buNone/>
            </a:pPr>
            <a:endParaRPr lang="en-US" sz="3700" dirty="0"/>
          </a:p>
          <a:p>
            <a:pPr>
              <a:buNone/>
            </a:pPr>
            <a:r>
              <a:rPr lang="en-US" sz="3700" dirty="0"/>
              <a:t> 	UNESCO &amp; UN Water, 2020. United Nations World Water Development Report 2020: Water and Climate Change. United Nations Educational, Scientific and Cultural Organization, Paris.</a:t>
            </a:r>
          </a:p>
          <a:p>
            <a:pPr>
              <a:buNone/>
            </a:pPr>
            <a:r>
              <a:rPr lang="en-US" sz="3700" dirty="0"/>
              <a:t> </a:t>
            </a:r>
          </a:p>
          <a:p>
            <a:pPr>
              <a:buNone/>
            </a:pPr>
            <a:r>
              <a:rPr lang="en-US" sz="3700" dirty="0"/>
              <a:t>	UNFCCC, 2007. Climate Change: Impacts, Vulnerabilities and Adaptation in Developing Countries. United Nations Framework Convention on Climate Change.</a:t>
            </a:r>
          </a:p>
          <a:p>
            <a:pPr>
              <a:buNone/>
            </a:pPr>
            <a:r>
              <a:rPr lang="en-US" sz="3700" dirty="0"/>
              <a:t>  </a:t>
            </a:r>
          </a:p>
          <a:p>
            <a:pPr>
              <a:buNone/>
            </a:pPr>
            <a:r>
              <a:rPr lang="en-US" sz="3700" dirty="0"/>
              <a:t>	Water Resources Commission, 2018. Basins. Retrieved October 9, 2018, from. Ghana Water Resources Commission. https://www.wrc-gh.org/basins/densu</a:t>
            </a:r>
          </a:p>
          <a:p>
            <a:pPr>
              <a:buNone/>
            </a:pPr>
            <a:endParaRPr lang="en-US" sz="3700" dirty="0"/>
          </a:p>
          <a:p>
            <a:pPr>
              <a:buNone/>
            </a:pPr>
            <a:r>
              <a:rPr lang="en-US" sz="3700" dirty="0"/>
              <a:t>	WHO/UNICEF (2010). Joint monitoring programme for water supply and sanitation. Meeting the MDG drinking water and sanitation target: mid-term assessment of progress. WHO; Geneva: UNICEF, New York.</a:t>
            </a:r>
          </a:p>
          <a:p>
            <a:pPr>
              <a:buNone/>
            </a:pPr>
            <a:endParaRPr lang="en-US" sz="3700" dirty="0"/>
          </a:p>
          <a:p>
            <a:pPr>
              <a:buNone/>
            </a:pPr>
            <a:r>
              <a:rPr lang="en-US" sz="3700" dirty="0"/>
              <a:t>	WMO 2023 State of the Climate in 2022 Annual Report</a:t>
            </a:r>
          </a:p>
          <a:p>
            <a:pPr>
              <a:buNone/>
            </a:pPr>
            <a:endParaRPr lang="en-US" sz="3700" dirty="0"/>
          </a:p>
          <a:p>
            <a:pPr>
              <a:buNone/>
            </a:pPr>
            <a:endParaRPr lang="en-US" sz="3700" dirty="0"/>
          </a:p>
          <a:p>
            <a:endParaRPr lang="en-US" sz="3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b="1" dirty="0"/>
              <a:t>Presentation Overview</a:t>
            </a:r>
          </a:p>
        </p:txBody>
      </p:sp>
      <p:sp>
        <p:nvSpPr>
          <p:cNvPr id="3" name="Content Placeholder 2"/>
          <p:cNvSpPr>
            <a:spLocks noGrp="1"/>
          </p:cNvSpPr>
          <p:nvPr>
            <p:ph idx="1"/>
          </p:nvPr>
        </p:nvSpPr>
        <p:spPr>
          <a:xfrm>
            <a:off x="152400" y="762000"/>
            <a:ext cx="8839200" cy="5867400"/>
          </a:xfrm>
        </p:spPr>
        <p:txBody>
          <a:bodyPr>
            <a:noAutofit/>
          </a:bodyPr>
          <a:lstStyle/>
          <a:p>
            <a:pPr>
              <a:buFont typeface="Wingdings" pitchFamily="2" charset="2"/>
              <a:buChar char="v"/>
            </a:pPr>
            <a:r>
              <a:rPr lang="en-US" sz="2400" b="1" dirty="0"/>
              <a:t>Introduction - The State of the Climate. </a:t>
            </a:r>
          </a:p>
          <a:p>
            <a:pPr>
              <a:buFont typeface="Wingdings" pitchFamily="2" charset="2"/>
              <a:buChar char="v"/>
            </a:pPr>
            <a:r>
              <a:rPr lang="en-US" sz="2400" b="1" dirty="0"/>
              <a:t>The climate system and global climate change. </a:t>
            </a:r>
          </a:p>
          <a:p>
            <a:pPr>
              <a:buFont typeface="Wingdings" pitchFamily="2" charset="2"/>
              <a:buChar char="v"/>
            </a:pPr>
            <a:r>
              <a:rPr lang="en-US" sz="2400" b="1" dirty="0"/>
              <a:t>Hydrologic cycle linkage. </a:t>
            </a:r>
          </a:p>
          <a:p>
            <a:pPr>
              <a:buFont typeface="Wingdings" pitchFamily="2" charset="2"/>
              <a:buChar char="v"/>
            </a:pPr>
            <a:r>
              <a:rPr lang="en-US" sz="2400" b="1" dirty="0"/>
              <a:t>What is it about the Watershed? </a:t>
            </a:r>
          </a:p>
          <a:p>
            <a:pPr>
              <a:buFont typeface="Wingdings" pitchFamily="2" charset="2"/>
              <a:buChar char="v"/>
            </a:pPr>
            <a:r>
              <a:rPr lang="en-US" sz="2400" b="1" dirty="0"/>
              <a:t>Major Watersheds in Nigeria. </a:t>
            </a:r>
          </a:p>
          <a:p>
            <a:pPr>
              <a:buFont typeface="Wingdings" pitchFamily="2" charset="2"/>
              <a:buChar char="v"/>
            </a:pPr>
            <a:r>
              <a:rPr lang="en-US" sz="2400" b="1" dirty="0"/>
              <a:t>Climate Change and Watershed. </a:t>
            </a:r>
          </a:p>
          <a:p>
            <a:pPr>
              <a:buFont typeface="Wingdings" pitchFamily="2" charset="2"/>
              <a:buChar char="v"/>
            </a:pPr>
            <a:r>
              <a:rPr lang="en-US" sz="2400" b="1" dirty="0"/>
              <a:t>Impacts of Climate Change on Watershed Hydrology. </a:t>
            </a:r>
          </a:p>
          <a:p>
            <a:pPr>
              <a:buFont typeface="Wingdings" pitchFamily="2" charset="2"/>
              <a:buChar char="v"/>
            </a:pPr>
            <a:r>
              <a:rPr lang="en-US" sz="2400" b="1" dirty="0"/>
              <a:t>Watershed Management. </a:t>
            </a:r>
          </a:p>
          <a:p>
            <a:pPr>
              <a:buFont typeface="Wingdings" pitchFamily="2" charset="2"/>
              <a:buChar char="v"/>
            </a:pPr>
            <a:r>
              <a:rPr lang="en-US" sz="2400" b="1" dirty="0"/>
              <a:t>Why is watershed management important? </a:t>
            </a:r>
          </a:p>
          <a:p>
            <a:pPr>
              <a:buFont typeface="Wingdings" pitchFamily="2" charset="2"/>
              <a:buChar char="v"/>
            </a:pPr>
            <a:r>
              <a:rPr lang="en-US" sz="2400" b="1" dirty="0"/>
              <a:t>Impacts of Climate Change on Watershed Hydrology – The Nigerian Situation.</a:t>
            </a:r>
          </a:p>
          <a:p>
            <a:pPr>
              <a:buFont typeface="Wingdings" pitchFamily="2" charset="2"/>
              <a:buChar char="v"/>
            </a:pPr>
            <a:r>
              <a:rPr lang="en-US" sz="2400" b="1" dirty="0"/>
              <a:t>Policy Options - Goals of Watershed Development Planning and Management. </a:t>
            </a:r>
          </a:p>
          <a:p>
            <a:pPr>
              <a:buFont typeface="Wingdings" pitchFamily="2" charset="2"/>
              <a:buChar char="v"/>
            </a:pPr>
            <a:r>
              <a:rPr lang="en-US" sz="2400" b="1" dirty="0"/>
              <a:t>Conclusions</a:t>
            </a:r>
            <a:br>
              <a:rPr lang="en-US" sz="2400" dirty="0"/>
            </a:br>
            <a:br>
              <a:rPr lang="en-US" sz="2400" b="1" dirty="0"/>
            </a:br>
            <a:br>
              <a:rPr lang="en-US" sz="2400" b="1" dirty="0"/>
            </a:br>
            <a:br>
              <a:rPr lang="en-US" sz="2400" b="1" dirty="0"/>
            </a:br>
            <a:endParaRPr lang="en-US" sz="2400" b="1" dirty="0"/>
          </a:p>
          <a:p>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Introduction</a:t>
            </a:r>
          </a:p>
        </p:txBody>
      </p:sp>
      <p:sp>
        <p:nvSpPr>
          <p:cNvPr id="3" name="Content Placeholder 2"/>
          <p:cNvSpPr>
            <a:spLocks noGrp="1"/>
          </p:cNvSpPr>
          <p:nvPr>
            <p:ph idx="1"/>
          </p:nvPr>
        </p:nvSpPr>
        <p:spPr>
          <a:xfrm>
            <a:off x="304800" y="990600"/>
            <a:ext cx="8610600" cy="5638800"/>
          </a:xfrm>
        </p:spPr>
        <p:txBody>
          <a:bodyPr>
            <a:normAutofit fontScale="77500" lnSpcReduction="20000"/>
          </a:bodyPr>
          <a:lstStyle/>
          <a:p>
            <a:pPr>
              <a:buNone/>
            </a:pPr>
            <a:r>
              <a:rPr lang="en-US" b="1" dirty="0"/>
              <a:t>	The State of the Climate.</a:t>
            </a:r>
            <a:endParaRPr lang="en-US" dirty="0"/>
          </a:p>
          <a:p>
            <a:r>
              <a:rPr lang="en-US" dirty="0"/>
              <a:t>The concentration of GHGs has been rising steadily since the time of the Industrial Revolution as a result of human activity, primarily the burning of fossil fuels and changes in land use, leading to increasing global temperatures. </a:t>
            </a:r>
          </a:p>
          <a:p>
            <a:r>
              <a:rPr lang="en-US" dirty="0"/>
              <a:t>The concentration of greenhouse gas (GHG) emissions in the atmosphere is wreaking havoc across the world and threatening lives, economies, health and food.</a:t>
            </a:r>
          </a:p>
          <a:p>
            <a:r>
              <a:rPr lang="en-US" dirty="0"/>
              <a:t>The world’s wealthiest 1 per cent emits more than twice the emissions of the poorest half combined. </a:t>
            </a:r>
          </a:p>
          <a:p>
            <a:r>
              <a:rPr lang="en-US" dirty="0"/>
              <a:t>China is one of the top GHG emitters - 27.79% </a:t>
            </a:r>
          </a:p>
          <a:p>
            <a:r>
              <a:rPr lang="en-US" dirty="0"/>
              <a:t>United States of America -  12.74%</a:t>
            </a:r>
          </a:p>
          <a:p>
            <a:r>
              <a:rPr lang="en-US" dirty="0"/>
              <a:t>Russian Fed. 4.68% </a:t>
            </a:r>
          </a:p>
          <a:p>
            <a:r>
              <a:rPr lang="en-US" dirty="0"/>
              <a:t>Japan 2.57% </a:t>
            </a:r>
          </a:p>
          <a:p>
            <a:r>
              <a:rPr lang="en-US" dirty="0"/>
              <a:t>Brazil 2.55% of global emissions (IPCC 2008).</a:t>
            </a:r>
          </a:p>
          <a:p>
            <a:endParaRPr lang="en-US" dirty="0"/>
          </a:p>
          <a:p>
            <a:endParaRPr lang="en-US" dirty="0"/>
          </a:p>
          <a:p>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br>
              <a:rPr lang="en-US" b="1" dirty="0"/>
            </a:br>
            <a:r>
              <a:rPr lang="en-US" sz="3600" b="1" dirty="0"/>
              <a:t>The climate system and global climate change</a:t>
            </a:r>
            <a:br>
              <a:rPr lang="en-US" sz="3600" b="1" dirty="0"/>
            </a:br>
            <a:endParaRPr lang="en-US" sz="3600" dirty="0"/>
          </a:p>
        </p:txBody>
      </p:sp>
      <p:sp>
        <p:nvSpPr>
          <p:cNvPr id="4" name="Content Placeholder 3"/>
          <p:cNvSpPr>
            <a:spLocks noGrp="1"/>
          </p:cNvSpPr>
          <p:nvPr>
            <p:ph sz="half" idx="2"/>
          </p:nvPr>
        </p:nvSpPr>
        <p:spPr>
          <a:xfrm>
            <a:off x="228600" y="5410200"/>
            <a:ext cx="8686800" cy="1295400"/>
          </a:xfrm>
        </p:spPr>
        <p:txBody>
          <a:bodyPr>
            <a:normAutofit fontScale="47500" lnSpcReduction="20000"/>
          </a:bodyPr>
          <a:lstStyle/>
          <a:p>
            <a:r>
              <a:rPr lang="en-US" sz="2900" b="1" dirty="0"/>
              <a:t>The elements of the global climate system include the atmosphere, biosphere, hydrosphere, </a:t>
            </a:r>
            <a:r>
              <a:rPr lang="en-US" sz="2900" b="1" dirty="0" err="1"/>
              <a:t>cryosphere</a:t>
            </a:r>
            <a:r>
              <a:rPr lang="en-US" sz="2900" b="1" dirty="0"/>
              <a:t>, and lithosphere </a:t>
            </a:r>
          </a:p>
          <a:p>
            <a:r>
              <a:rPr lang="en-US" sz="2900" b="1" dirty="0"/>
              <a:t>Greenhouse gases are responsible for an approximately 30 °C elevation of global average surface temperature.  </a:t>
            </a:r>
          </a:p>
          <a:p>
            <a:r>
              <a:rPr lang="en-US" sz="2900" b="1" dirty="0"/>
              <a:t>Since the Industrial Revolution, increasing greenhouse gas concentrations due to fossil fuel combustion,</a:t>
            </a:r>
          </a:p>
          <a:p>
            <a:pPr>
              <a:buNone/>
            </a:pPr>
            <a:r>
              <a:rPr lang="en-US" sz="2900" b="1" dirty="0"/>
              <a:t>	cement-making, land use changes has increased the mean surface temperature of the Earth by approximately an additional 1 °C.</a:t>
            </a:r>
          </a:p>
          <a:p>
            <a:endParaRPr lang="en-US" b="1" dirty="0"/>
          </a:p>
        </p:txBody>
      </p:sp>
      <p:pic>
        <p:nvPicPr>
          <p:cNvPr id="5" name="Content Placeholder 4" descr="The global climate system. Shown are the many interactions among the different components of the climate system, which includes cities. ">
            <a:hlinkClick r:id="rId2" tgtFrame="&quot;_blank&quot;"/>
          </p:cNvPr>
          <p:cNvPicPr>
            <a:picLocks noGrp="1"/>
          </p:cNvPicPr>
          <p:nvPr>
            <p:ph sz="half" idx="1"/>
          </p:nvPr>
        </p:nvPicPr>
        <p:blipFill>
          <a:blip r:embed="rId3"/>
          <a:srcRect/>
          <a:stretch>
            <a:fillRect/>
          </a:stretch>
        </p:blipFill>
        <p:spPr bwMode="auto">
          <a:xfrm>
            <a:off x="152400" y="838200"/>
            <a:ext cx="8839200" cy="439550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br>
              <a:rPr lang="en-US" dirty="0"/>
            </a:br>
            <a:r>
              <a:rPr lang="en-US" b="1" dirty="0"/>
              <a:t>Hydrologic cycle linkage</a:t>
            </a:r>
            <a:br>
              <a:rPr lang="en-US" b="1" dirty="0"/>
            </a:br>
            <a:endParaRPr lang="en-US" dirty="0"/>
          </a:p>
        </p:txBody>
      </p:sp>
      <p:sp>
        <p:nvSpPr>
          <p:cNvPr id="3" name="Content Placeholder 2"/>
          <p:cNvSpPr>
            <a:spLocks noGrp="1"/>
          </p:cNvSpPr>
          <p:nvPr>
            <p:ph sz="half" idx="1"/>
          </p:nvPr>
        </p:nvSpPr>
        <p:spPr>
          <a:xfrm>
            <a:off x="152400" y="5486400"/>
            <a:ext cx="8839200" cy="1219200"/>
          </a:xfrm>
        </p:spPr>
        <p:txBody>
          <a:bodyPr>
            <a:noAutofit/>
          </a:bodyPr>
          <a:lstStyle/>
          <a:p>
            <a:r>
              <a:rPr lang="en-US" sz="1600" b="1" dirty="0"/>
              <a:t>The hydrologic cycle, also known as the water cycle is a way of describing the material flow of water throughout the Earth. </a:t>
            </a:r>
          </a:p>
          <a:p>
            <a:r>
              <a:rPr lang="en-US" sz="1600" b="1" dirty="0"/>
              <a:t>This series of steps describes how water moves across the Earth and changes form.</a:t>
            </a:r>
          </a:p>
          <a:p>
            <a:r>
              <a:rPr lang="en-US" sz="1600" b="1" dirty="0"/>
              <a:t> These specific steps result in the circulation of water between oceans, the atmosphere, and the land. </a:t>
            </a:r>
          </a:p>
          <a:p>
            <a:endParaRPr lang="en-US" sz="1600" b="1" dirty="0"/>
          </a:p>
        </p:txBody>
      </p:sp>
      <p:pic>
        <p:nvPicPr>
          <p:cNvPr id="5" name="Content Placeholder 4" descr="https://energyeducation.ca/wiki/images/1/19/Watercyclesummary.jpg">
            <a:hlinkClick r:id="rId2"/>
          </p:cNvPr>
          <p:cNvPicPr>
            <a:picLocks noGrp="1"/>
          </p:cNvPicPr>
          <p:nvPr>
            <p:ph sz="half" idx="2"/>
          </p:nvPr>
        </p:nvPicPr>
        <p:blipFill>
          <a:blip r:embed="rId3"/>
          <a:srcRect/>
          <a:stretch>
            <a:fillRect/>
          </a:stretch>
        </p:blipFill>
        <p:spPr bwMode="auto">
          <a:xfrm>
            <a:off x="228600" y="838200"/>
            <a:ext cx="8686800" cy="4572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533400"/>
          </a:xfrm>
        </p:spPr>
        <p:txBody>
          <a:bodyPr>
            <a:normAutofit fontScale="90000"/>
          </a:bodyPr>
          <a:lstStyle/>
          <a:p>
            <a:br>
              <a:rPr lang="en-US" b="1" dirty="0"/>
            </a:br>
            <a:r>
              <a:rPr lang="en-US" b="1" dirty="0"/>
              <a:t>What is it about Watershed?</a:t>
            </a:r>
            <a:br>
              <a:rPr lang="en-US" b="1" dirty="0"/>
            </a:br>
            <a:endParaRPr lang="en-US" dirty="0"/>
          </a:p>
        </p:txBody>
      </p:sp>
      <p:sp>
        <p:nvSpPr>
          <p:cNvPr id="3" name="Content Placeholder 2"/>
          <p:cNvSpPr>
            <a:spLocks noGrp="1"/>
          </p:cNvSpPr>
          <p:nvPr>
            <p:ph sz="half" idx="1"/>
          </p:nvPr>
        </p:nvSpPr>
        <p:spPr>
          <a:xfrm>
            <a:off x="152400" y="5257800"/>
            <a:ext cx="8839200" cy="1447800"/>
          </a:xfrm>
        </p:spPr>
        <p:txBody>
          <a:bodyPr>
            <a:normAutofit fontScale="92500" lnSpcReduction="20000"/>
          </a:bodyPr>
          <a:lstStyle/>
          <a:p>
            <a:r>
              <a:rPr lang="en-US" dirty="0"/>
              <a:t>The watershed is the area of land that drains or sheds water into a specific receiving water body, such as a lake or a river.</a:t>
            </a:r>
          </a:p>
          <a:p>
            <a:r>
              <a:rPr lang="en-US" dirty="0"/>
              <a:t> Every body of water (e.g., rivers, lakes, ponds, streams, and estuaries) has a watershed.</a:t>
            </a:r>
          </a:p>
          <a:p>
            <a:endParaRPr lang="en-US" dirty="0"/>
          </a:p>
          <a:p>
            <a:endParaRPr lang="en-US" dirty="0"/>
          </a:p>
          <a:p>
            <a:endParaRPr lang="en-US" dirty="0"/>
          </a:p>
        </p:txBody>
      </p:sp>
      <p:pic>
        <p:nvPicPr>
          <p:cNvPr id="5" name="Content Placeholder 4" descr="Watershed schematic">
            <a:hlinkClick r:id="rId2" tooltip="&quot;Show large image&quot;"/>
          </p:cNvPr>
          <p:cNvPicPr>
            <a:picLocks noGrp="1"/>
          </p:cNvPicPr>
          <p:nvPr>
            <p:ph sz="half" idx="2"/>
          </p:nvPr>
        </p:nvPicPr>
        <p:blipFill>
          <a:blip r:embed="rId3"/>
          <a:srcRect/>
          <a:stretch>
            <a:fillRect/>
          </a:stretch>
        </p:blipFill>
        <p:spPr bwMode="auto">
          <a:xfrm>
            <a:off x="228600" y="685800"/>
            <a:ext cx="8686800" cy="4419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normAutofit fontScale="90000"/>
          </a:bodyPr>
          <a:lstStyle/>
          <a:p>
            <a:r>
              <a:rPr lang="en-US" b="1" dirty="0"/>
              <a:t>Major Watersheds in Nigeria</a:t>
            </a:r>
          </a:p>
        </p:txBody>
      </p:sp>
      <p:sp>
        <p:nvSpPr>
          <p:cNvPr id="3" name="Content Placeholder 2"/>
          <p:cNvSpPr>
            <a:spLocks noGrp="1"/>
          </p:cNvSpPr>
          <p:nvPr>
            <p:ph sz="half" idx="1"/>
          </p:nvPr>
        </p:nvSpPr>
        <p:spPr>
          <a:xfrm>
            <a:off x="152400" y="5257800"/>
            <a:ext cx="8686800" cy="1447800"/>
          </a:xfrm>
        </p:spPr>
        <p:txBody>
          <a:bodyPr>
            <a:noAutofit/>
          </a:bodyPr>
          <a:lstStyle/>
          <a:p>
            <a:pPr>
              <a:buNone/>
            </a:pPr>
            <a:r>
              <a:rPr lang="en-US" sz="1600" dirty="0"/>
              <a:t>       </a:t>
            </a:r>
            <a:r>
              <a:rPr lang="en-US" sz="1600" b="1" dirty="0"/>
              <a:t>Three major watersheds have been identified    in Nigeria from which major rivers and streams  and their tributaries took their sources.</a:t>
            </a:r>
          </a:p>
          <a:p>
            <a:pPr marL="514350" indent="-514350">
              <a:buAutoNum type="arabicPeriod"/>
            </a:pPr>
            <a:r>
              <a:rPr lang="en-US" sz="1600" b="1" dirty="0"/>
              <a:t>The North Central Highlands watershed of which the Jos Plateau is the major component.</a:t>
            </a:r>
          </a:p>
          <a:p>
            <a:pPr marL="514350" indent="-514350">
              <a:buAutoNum type="arabicPeriod" startAt="2"/>
            </a:pPr>
            <a:r>
              <a:rPr lang="en-US" sz="1600" b="1" dirty="0"/>
              <a:t>The Western Uplands of which the </a:t>
            </a:r>
            <a:r>
              <a:rPr lang="en-US" sz="1600" b="1" dirty="0" err="1"/>
              <a:t>Idanre</a:t>
            </a:r>
            <a:r>
              <a:rPr lang="en-US" sz="1600" b="1" dirty="0"/>
              <a:t> hills is a major component.</a:t>
            </a:r>
          </a:p>
          <a:p>
            <a:pPr marL="514350" indent="-514350">
              <a:buNone/>
            </a:pPr>
            <a:r>
              <a:rPr lang="en-US" sz="1600" b="1" dirty="0"/>
              <a:t>3.        The Eastern </a:t>
            </a:r>
            <a:r>
              <a:rPr lang="en-US" sz="1600" b="1" dirty="0" err="1"/>
              <a:t>Scarplands</a:t>
            </a:r>
            <a:r>
              <a:rPr lang="en-US" sz="1600" b="1" dirty="0"/>
              <a:t> of the </a:t>
            </a:r>
            <a:r>
              <a:rPr lang="en-US" sz="1600" b="1" dirty="0" err="1"/>
              <a:t>Udi</a:t>
            </a:r>
            <a:r>
              <a:rPr lang="en-US" sz="1600" b="1" dirty="0"/>
              <a:t> Plateau is the major component.</a:t>
            </a:r>
          </a:p>
          <a:p>
            <a:pPr marL="514350" indent="-514350">
              <a:buNone/>
            </a:pPr>
            <a:r>
              <a:rPr lang="en-US" sz="1600" dirty="0"/>
              <a:t>          </a:t>
            </a:r>
          </a:p>
          <a:p>
            <a:pPr marL="514350" indent="-514350">
              <a:buNone/>
            </a:pPr>
            <a:r>
              <a:rPr lang="en-US" sz="1600" dirty="0"/>
              <a:t> </a:t>
            </a:r>
            <a:endParaRPr lang="en-US" sz="1600" b="1" dirty="0"/>
          </a:p>
          <a:p>
            <a:pPr marL="514350" indent="-514350">
              <a:buNone/>
            </a:pPr>
            <a:endParaRPr lang="en-US" sz="1600" dirty="0"/>
          </a:p>
          <a:p>
            <a:pPr marL="514350" indent="-514350">
              <a:buNone/>
            </a:pPr>
            <a:r>
              <a:rPr lang="en-US" sz="1600" dirty="0"/>
              <a:t> </a:t>
            </a:r>
          </a:p>
          <a:p>
            <a:pPr marL="514350" indent="-514350">
              <a:buAutoNum type="arabicPeriod"/>
            </a:pPr>
            <a:endParaRPr lang="en-US" sz="1600" dirty="0"/>
          </a:p>
        </p:txBody>
      </p:sp>
      <p:pic>
        <p:nvPicPr>
          <p:cNvPr id="5" name="Content Placeholder 4" descr="Map of Nigeria showing major rivers and hydrological basins: 1 Niger North, 2 Niger Central, 3 Upper Benue, 4 Lower Benue, 5 Niger South, 6 Western Littoral, 7 Eastern Littoral, 8 Lake Chad (WHO/UNEP, 1997). "/>
          <p:cNvPicPr>
            <a:picLocks noGrp="1"/>
          </p:cNvPicPr>
          <p:nvPr>
            <p:ph sz="half" idx="2"/>
          </p:nvPr>
        </p:nvPicPr>
        <p:blipFill>
          <a:blip r:embed="rId2"/>
          <a:srcRect/>
          <a:stretch>
            <a:fillRect/>
          </a:stretch>
        </p:blipFill>
        <p:spPr bwMode="auto">
          <a:xfrm>
            <a:off x="685800" y="762000"/>
            <a:ext cx="7543800" cy="4419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a:t>Climate Change and Watershed</a:t>
            </a:r>
          </a:p>
        </p:txBody>
      </p:sp>
      <p:sp>
        <p:nvSpPr>
          <p:cNvPr id="3" name="Content Placeholder 2"/>
          <p:cNvSpPr>
            <a:spLocks noGrp="1"/>
          </p:cNvSpPr>
          <p:nvPr>
            <p:ph idx="1"/>
          </p:nvPr>
        </p:nvSpPr>
        <p:spPr>
          <a:xfrm>
            <a:off x="152400" y="914400"/>
            <a:ext cx="8763000" cy="5715000"/>
          </a:xfrm>
        </p:spPr>
        <p:txBody>
          <a:bodyPr>
            <a:normAutofit fontScale="77500" lnSpcReduction="20000"/>
          </a:bodyPr>
          <a:lstStyle/>
          <a:p>
            <a:r>
              <a:rPr lang="en-US" dirty="0"/>
              <a:t>Changes in the climate regime can influence natural processes of a watershed ecosystem IPCC 2001a and have long-term implications on economic and ecological processes.</a:t>
            </a:r>
          </a:p>
          <a:p>
            <a:r>
              <a:rPr lang="en-US" dirty="0"/>
              <a:t> A general consensus is that the average global surface temperature has risen by 0.45–0.6°C (0.8–1.0°F) and the average sea level has risen approximately 15–20 cm (6–8 in.) during the last century (IPCC 2001).</a:t>
            </a:r>
          </a:p>
          <a:p>
            <a:r>
              <a:rPr lang="en-US" dirty="0"/>
              <a:t>This trend of increasing surface temperatures could impact the hydrologic cycle and various processes of a watershed system. </a:t>
            </a:r>
          </a:p>
          <a:p>
            <a:r>
              <a:rPr lang="en-US" dirty="0"/>
              <a:t>Specific potential impacts include changes in </a:t>
            </a:r>
          </a:p>
          <a:p>
            <a:pPr>
              <a:buFont typeface="Wingdings" pitchFamily="2" charset="2"/>
              <a:buChar char="Ø"/>
            </a:pPr>
            <a:r>
              <a:rPr lang="en-US" dirty="0"/>
              <a:t>Runoff,</a:t>
            </a:r>
          </a:p>
          <a:p>
            <a:pPr>
              <a:buFont typeface="Wingdings" pitchFamily="2" charset="2"/>
              <a:buChar char="Ø"/>
            </a:pPr>
            <a:r>
              <a:rPr lang="en-US" dirty="0"/>
              <a:t> nutrient enrichment,</a:t>
            </a:r>
          </a:p>
          <a:p>
            <a:pPr>
              <a:buFont typeface="Wingdings" pitchFamily="2" charset="2"/>
              <a:buChar char="Ø"/>
            </a:pPr>
            <a:r>
              <a:rPr lang="en-US" dirty="0"/>
              <a:t> sediment loading,</a:t>
            </a:r>
          </a:p>
          <a:p>
            <a:pPr>
              <a:buFont typeface="Wingdings" pitchFamily="2" charset="2"/>
              <a:buChar char="Ø"/>
            </a:pPr>
            <a:r>
              <a:rPr lang="en-US" dirty="0"/>
              <a:t>  evapotranspiration rates in a watershed system (Band et al. 1996).</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lvl="0"/>
            <a:br>
              <a:rPr lang="en-US" sz="3100" b="1" dirty="0"/>
            </a:br>
            <a:r>
              <a:rPr lang="en-US" sz="3100" b="1" dirty="0"/>
              <a:t>Impacts of Climate Change on Watershed Hydrology</a:t>
            </a:r>
            <a:br>
              <a:rPr lang="en-US" b="1" dirty="0"/>
            </a:br>
            <a:endParaRPr lang="en-US" dirty="0"/>
          </a:p>
        </p:txBody>
      </p:sp>
      <p:sp>
        <p:nvSpPr>
          <p:cNvPr id="3" name="Content Placeholder 2"/>
          <p:cNvSpPr>
            <a:spLocks noGrp="1"/>
          </p:cNvSpPr>
          <p:nvPr>
            <p:ph idx="1"/>
          </p:nvPr>
        </p:nvSpPr>
        <p:spPr>
          <a:xfrm>
            <a:off x="228600" y="609600"/>
            <a:ext cx="8686800" cy="6096000"/>
          </a:xfrm>
        </p:spPr>
        <p:txBody>
          <a:bodyPr>
            <a:normAutofit/>
          </a:bodyPr>
          <a:lstStyle/>
          <a:p>
            <a:pPr>
              <a:buNone/>
            </a:pPr>
            <a:r>
              <a:rPr lang="en-US" dirty="0"/>
              <a:t>	The potential effects of a climate change on watershed hydrologic processes and its expected are: </a:t>
            </a:r>
            <a:endParaRPr lang="en-US" sz="2000" dirty="0"/>
          </a:p>
          <a:p>
            <a:pPr>
              <a:buFont typeface="Wingdings" pitchFamily="2" charset="2"/>
              <a:buChar char="Ø"/>
            </a:pPr>
            <a:r>
              <a:rPr lang="en-US" b="1" dirty="0"/>
              <a:t>Increased Atmospheric Evaporative Demand (Increased </a:t>
            </a:r>
            <a:r>
              <a:rPr lang="en-US" b="1" dirty="0" err="1"/>
              <a:t>Evapo</a:t>
            </a:r>
            <a:r>
              <a:rPr lang="en-US" b="1" dirty="0"/>
              <a:t>-transpiration)</a:t>
            </a:r>
          </a:p>
          <a:p>
            <a:pPr>
              <a:buFont typeface="Wingdings" pitchFamily="2" charset="2"/>
              <a:buChar char="Ø"/>
            </a:pPr>
            <a:r>
              <a:rPr lang="en-US" b="1" dirty="0"/>
              <a:t>Change in Vegetation Composition Affecting Evaporation and Interception </a:t>
            </a:r>
          </a:p>
          <a:p>
            <a:pPr>
              <a:buFont typeface="Wingdings" pitchFamily="2" charset="2"/>
              <a:buChar char="Ø"/>
            </a:pPr>
            <a:r>
              <a:rPr lang="en-US" b="1" dirty="0"/>
              <a:t>Precipitation  Change</a:t>
            </a:r>
          </a:p>
          <a:p>
            <a:pPr>
              <a:buFont typeface="Wingdings" pitchFamily="2" charset="2"/>
              <a:buChar char="Ø"/>
            </a:pPr>
            <a:r>
              <a:rPr lang="en-US" b="1" dirty="0"/>
              <a:t>Altered Groundwater Storage and Recharge</a:t>
            </a:r>
          </a:p>
          <a:p>
            <a:pPr>
              <a:buFont typeface="Wingdings" pitchFamily="2" charset="2"/>
              <a:buChar char="Ø"/>
            </a:pPr>
            <a:r>
              <a:rPr lang="en-US" b="1" dirty="0"/>
              <a:t>Change in Stream Flow and runoff Characteristics</a:t>
            </a:r>
          </a:p>
          <a:p>
            <a:pPr marL="342900" lvl="1" indent="-342900">
              <a:buFont typeface="Arial" pitchFamily="34" charset="0"/>
              <a:buChar char="•"/>
            </a:pPr>
            <a:endParaRPr lang="en-US" b="1" dirty="0"/>
          </a:p>
          <a:p>
            <a:pPr marL="342900" lvl="1" indent="-342900">
              <a:buFont typeface="Arial" pitchFamily="34" charset="0"/>
              <a:buChar char="•"/>
            </a:pPr>
            <a:endParaRPr lang="en-US" sz="1800" b="1" dirty="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531</TotalTime>
  <Words>1519</Words>
  <Application>Microsoft Office PowerPoint</Application>
  <PresentationFormat>On-screen Show (4:3)</PresentationFormat>
  <Paragraphs>119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Office Theme</vt:lpstr>
      <vt:lpstr> IMPACTS OF CLIMATE CHANGE ON WATERSHED MANAGEMENT  IN NIGERIA  BY </vt:lpstr>
      <vt:lpstr>Presentation Overview</vt:lpstr>
      <vt:lpstr>Introduction</vt:lpstr>
      <vt:lpstr> The climate system and global climate change </vt:lpstr>
      <vt:lpstr> Hydrologic cycle linkage </vt:lpstr>
      <vt:lpstr> What is it about Watershed? </vt:lpstr>
      <vt:lpstr>Major Watersheds in Nigeria</vt:lpstr>
      <vt:lpstr>Climate Change and Watershed</vt:lpstr>
      <vt:lpstr> Impacts of Climate Change on Watershed Hydrology </vt:lpstr>
      <vt:lpstr>  Impacts of Climate Change on Watershed Hydrology – The Nigerian Situation </vt:lpstr>
      <vt:lpstr>Watershed Management</vt:lpstr>
      <vt:lpstr>Policy Options</vt:lpstr>
      <vt:lpstr>Bibliography</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CLIMATE CHANGE ON WATERSHED MANAGEMENT  IN NIGERIA</dc:title>
  <dc:creator>DR. SULEIMAN</dc:creator>
  <cp:lastModifiedBy>Sylvester Ibeneme U.</cp:lastModifiedBy>
  <cp:revision>216</cp:revision>
  <dcterms:created xsi:type="dcterms:W3CDTF">2023-07-05T12:05:50Z</dcterms:created>
  <dcterms:modified xsi:type="dcterms:W3CDTF">2023-07-09T21:04:02Z</dcterms:modified>
</cp:coreProperties>
</file>