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5" r:id="rId3"/>
    <p:sldId id="263" r:id="rId4"/>
    <p:sldId id="269" r:id="rId5"/>
    <p:sldId id="292" r:id="rId6"/>
    <p:sldId id="267" r:id="rId7"/>
    <p:sldId id="289" r:id="rId8"/>
    <p:sldId id="284" r:id="rId9"/>
    <p:sldId id="274" r:id="rId10"/>
    <p:sldId id="264" r:id="rId11"/>
    <p:sldId id="270" r:id="rId12"/>
    <p:sldId id="271" r:id="rId13"/>
    <p:sldId id="272" r:id="rId14"/>
    <p:sldId id="280" r:id="rId15"/>
    <p:sldId id="281" r:id="rId16"/>
    <p:sldId id="282" r:id="rId17"/>
    <p:sldId id="283" r:id="rId18"/>
    <p:sldId id="273" r:id="rId19"/>
    <p:sldId id="260" r:id="rId20"/>
    <p:sldId id="268" r:id="rId21"/>
    <p:sldId id="291" r:id="rId22"/>
    <p:sldId id="300" r:id="rId23"/>
    <p:sldId id="293" r:id="rId24"/>
    <p:sldId id="294" r:id="rId25"/>
    <p:sldId id="295" r:id="rId26"/>
    <p:sldId id="296" r:id="rId27"/>
    <p:sldId id="297" r:id="rId28"/>
    <p:sldId id="298" r:id="rId29"/>
    <p:sldId id="299" r:id="rId30"/>
    <p:sldId id="301" r:id="rId31"/>
    <p:sldId id="286" r:id="rId32"/>
    <p:sldId id="287" r:id="rId33"/>
    <p:sldId id="288"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2" d="100"/>
          <a:sy n="82" d="100"/>
        </p:scale>
        <p:origin x="15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007B9-09C8-414D-80A9-8AB331778BF8}" type="datetimeFigureOut">
              <a:rPr lang="en-GB" smtClean="0"/>
              <a:t>12/07/2023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EDF45-BE24-41C6-841E-4A7E379C499C}" type="slidenum">
              <a:rPr lang="en-GB" smtClean="0"/>
              <a:t>‹#›</a:t>
            </a:fld>
            <a:endParaRPr lang="en-GB"/>
          </a:p>
        </p:txBody>
      </p:sp>
    </p:spTree>
    <p:extLst>
      <p:ext uri="{BB962C8B-B14F-4D97-AF65-F5344CB8AC3E}">
        <p14:creationId xmlns:p14="http://schemas.microsoft.com/office/powerpoint/2010/main" val="69522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0346B-EF59-489F-8AB1-A0C05E0CEDB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0346B-EF59-489F-8AB1-A0C05E0CEDB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0346B-EF59-489F-8AB1-A0C05E0CEDB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0346B-EF59-489F-8AB1-A0C05E0CEDB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0346B-EF59-489F-8AB1-A0C05E0CEDB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0346B-EF59-489F-8AB1-A0C05E0CEDB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346B-EF59-489F-8AB1-A0C05E0CEDB9}" type="datetimeFigureOut">
              <a:rPr lang="en-US" smtClean="0"/>
              <a:pPr/>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0346B-EF59-489F-8AB1-A0C05E0CEDB9}" type="datetimeFigureOut">
              <a:rPr lang="en-US" smtClean="0"/>
              <a:pPr/>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0346B-EF59-489F-8AB1-A0C05E0CEDB9}" type="datetimeFigureOut">
              <a:rPr lang="en-US" smtClean="0"/>
              <a:pPr/>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0346B-EF59-489F-8AB1-A0C05E0CEDB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0346B-EF59-489F-8AB1-A0C05E0CEDB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F33AA-3D2B-4973-BD56-43FE73D655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0346B-EF59-489F-8AB1-A0C05E0CEDB9}" type="datetimeFigureOut">
              <a:rPr lang="en-US" smtClean="0"/>
              <a:pPr/>
              <a:t>7/12/2023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F33AA-3D2B-4973-BD56-43FE73D655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068960"/>
          </a:xfrm>
        </p:spPr>
        <p:txBody>
          <a:bodyPr>
            <a:normAutofit/>
          </a:bodyPr>
          <a:lstStyle/>
          <a:p>
            <a:r>
              <a:rPr lang="en-US" dirty="0">
                <a:solidFill>
                  <a:srgbClr val="0070C0"/>
                </a:solidFill>
                <a:latin typeface="Arial Narrow" pitchFamily="34" charset="0"/>
              </a:rPr>
              <a:t>WATER RESOURCES MANAGEMENT IN  A TYPICAL CATCHMENT </a:t>
            </a:r>
            <a:br>
              <a:rPr lang="en-US" dirty="0">
                <a:solidFill>
                  <a:srgbClr val="0070C0"/>
                </a:solidFill>
                <a:latin typeface="Arial Narrow" pitchFamily="34" charset="0"/>
              </a:rPr>
            </a:br>
            <a:endParaRPr lang="en-US" dirty="0">
              <a:solidFill>
                <a:srgbClr val="C00000"/>
              </a:solidFill>
              <a:latin typeface="Arial Narrow" pitchFamily="34" charset="0"/>
            </a:endParaRPr>
          </a:p>
        </p:txBody>
      </p:sp>
      <p:sp>
        <p:nvSpPr>
          <p:cNvPr id="3" name="Subtitle 2"/>
          <p:cNvSpPr>
            <a:spLocks noGrp="1"/>
          </p:cNvSpPr>
          <p:nvPr>
            <p:ph type="subTitle" idx="1"/>
          </p:nvPr>
        </p:nvSpPr>
        <p:spPr>
          <a:xfrm>
            <a:off x="179512" y="2060848"/>
            <a:ext cx="8964488" cy="4608512"/>
          </a:xfrm>
        </p:spPr>
        <p:txBody>
          <a:bodyPr>
            <a:normAutofit/>
          </a:bodyPr>
          <a:lstStyle/>
          <a:p>
            <a:endParaRPr lang="en-US" dirty="0">
              <a:solidFill>
                <a:srgbClr val="0070C0"/>
              </a:solidFill>
              <a:latin typeface="Arial Narrow" pitchFamily="34" charset="0"/>
            </a:endParaRPr>
          </a:p>
          <a:p>
            <a:r>
              <a:rPr lang="en-US" dirty="0">
                <a:solidFill>
                  <a:srgbClr val="0070C0"/>
                </a:solidFill>
                <a:latin typeface="Arial Narrow" pitchFamily="34" charset="0"/>
              </a:rPr>
              <a:t>BY</a:t>
            </a:r>
          </a:p>
          <a:p>
            <a:endParaRPr lang="en-US" dirty="0">
              <a:solidFill>
                <a:srgbClr val="0070C0"/>
              </a:solidFill>
              <a:latin typeface="Arial Narrow" pitchFamily="34" charset="0"/>
            </a:endParaRPr>
          </a:p>
          <a:p>
            <a:r>
              <a:rPr lang="en-US" dirty="0">
                <a:solidFill>
                  <a:srgbClr val="0070C0"/>
                </a:solidFill>
                <a:latin typeface="Arial Narrow" pitchFamily="34" charset="0"/>
              </a:rPr>
              <a:t>DIBAL HYELADI USMAN </a:t>
            </a:r>
          </a:p>
          <a:p>
            <a:endParaRPr lang="en-US" dirty="0">
              <a:solidFill>
                <a:srgbClr val="0070C0"/>
              </a:solidFill>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0E82-69F0-94C5-1709-DB36627214CA}"/>
              </a:ext>
            </a:extLst>
          </p:cNvPr>
          <p:cNvSpPr>
            <a:spLocks noGrp="1"/>
          </p:cNvSpPr>
          <p:nvPr>
            <p:ph type="title"/>
          </p:nvPr>
        </p:nvSpPr>
        <p:spPr/>
        <p:txBody>
          <a:bodyPr>
            <a:normAutofit fontScale="90000"/>
          </a:bodyPr>
          <a:lstStyle/>
          <a:p>
            <a:r>
              <a:rPr lang="en-US" dirty="0">
                <a:latin typeface="Arial Narrow" pitchFamily="34" charset="0"/>
              </a:rPr>
              <a:t> MORPHOMETRIC ANALYSIS OF THE CATCHMENT OR DRAINAGE BASIN</a:t>
            </a:r>
            <a:br>
              <a:rPr lang="en-US" dirty="0">
                <a:latin typeface="Arial Narrow" pitchFamily="34" charset="0"/>
              </a:rPr>
            </a:br>
            <a:endParaRPr lang="en-GB" dirty="0"/>
          </a:p>
        </p:txBody>
      </p:sp>
      <p:sp>
        <p:nvSpPr>
          <p:cNvPr id="3" name="Content Placeholder 2">
            <a:extLst>
              <a:ext uri="{FF2B5EF4-FFF2-40B4-BE49-F238E27FC236}">
                <a16:creationId xmlns:a16="http://schemas.microsoft.com/office/drawing/2014/main" id="{6BD36B93-5E72-A2EA-5F53-22D832611AF5}"/>
              </a:ext>
            </a:extLst>
          </p:cNvPr>
          <p:cNvSpPr>
            <a:spLocks noGrp="1"/>
          </p:cNvSpPr>
          <p:nvPr>
            <p:ph idx="1"/>
          </p:nvPr>
        </p:nvSpPr>
        <p:spPr/>
        <p:txBody>
          <a:bodyPr>
            <a:normAutofit/>
          </a:bodyPr>
          <a:lstStyle/>
          <a:p>
            <a:r>
              <a:rPr lang="en-US" dirty="0">
                <a:latin typeface="Arial Narrow" pitchFamily="34" charset="0"/>
              </a:rPr>
              <a:t>a. </a:t>
            </a:r>
            <a:r>
              <a:rPr lang="en-US" dirty="0">
                <a:solidFill>
                  <a:srgbClr val="C00000"/>
                </a:solidFill>
                <a:latin typeface="Arial Narrow" pitchFamily="34" charset="0"/>
              </a:rPr>
              <a:t>Determine the stream number and order (Horton, 1945; Strahler, 1964</a:t>
            </a:r>
          </a:p>
          <a:p>
            <a:r>
              <a:rPr lang="en-US" dirty="0">
                <a:solidFill>
                  <a:srgbClr val="C00000"/>
                </a:solidFill>
                <a:latin typeface="Arial Narrow" pitchFamily="34" charset="0"/>
              </a:rPr>
              <a:t>b. The average length of the stream of each order</a:t>
            </a:r>
          </a:p>
          <a:p>
            <a:r>
              <a:rPr lang="en-US" dirty="0">
                <a:solidFill>
                  <a:srgbClr val="C00000"/>
                </a:solidFill>
                <a:latin typeface="Arial Narrow" pitchFamily="34" charset="0"/>
              </a:rPr>
              <a:t>c. The slope or gradient of the stream of each order</a:t>
            </a:r>
          </a:p>
          <a:p>
            <a:r>
              <a:rPr lang="en-US" dirty="0">
                <a:solidFill>
                  <a:srgbClr val="C00000"/>
                </a:solidFill>
                <a:latin typeface="Arial Narrow" pitchFamily="34" charset="0"/>
              </a:rPr>
              <a:t>d. The drainage basin area for the stream of each order</a:t>
            </a:r>
          </a:p>
          <a:p>
            <a:r>
              <a:rPr lang="en-US" dirty="0">
                <a:solidFill>
                  <a:srgbClr val="C00000"/>
                </a:solidFill>
                <a:latin typeface="Arial Narrow" pitchFamily="34" charset="0"/>
              </a:rPr>
              <a:t>The morphometric analysis of the catchment is defined by</a:t>
            </a:r>
          </a:p>
          <a:p>
            <a:endParaRPr lang="en-US" dirty="0">
              <a:latin typeface="Arial Narrow" pitchFamily="34" charset="0"/>
            </a:endParaRPr>
          </a:p>
          <a:p>
            <a:endParaRPr lang="en-GB" dirty="0"/>
          </a:p>
        </p:txBody>
      </p:sp>
    </p:spTree>
    <p:extLst>
      <p:ext uri="{BB962C8B-B14F-4D97-AF65-F5344CB8AC3E}">
        <p14:creationId xmlns:p14="http://schemas.microsoft.com/office/powerpoint/2010/main" val="245568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7E12-C0BE-9B82-66B9-EB8E2A599099}"/>
              </a:ext>
            </a:extLst>
          </p:cNvPr>
          <p:cNvSpPr>
            <a:spLocks noGrp="1"/>
          </p:cNvSpPr>
          <p:nvPr>
            <p:ph type="title"/>
          </p:nvPr>
        </p:nvSpPr>
        <p:spPr>
          <a:xfrm>
            <a:off x="457200" y="5315124"/>
            <a:ext cx="8229600" cy="1143000"/>
          </a:xfrm>
        </p:spPr>
        <p:txBody>
          <a:bodyPr>
            <a:normAutofit/>
          </a:bodyPr>
          <a:lstStyle/>
          <a:p>
            <a:r>
              <a:rPr lang="en-US" dirty="0">
                <a:latin typeface="Arial Narrow" panose="020B0606020202030204" pitchFamily="34" charset="0"/>
              </a:rPr>
              <a:t>Fig 2: Stream order</a:t>
            </a:r>
            <a:endParaRPr lang="en-GB" dirty="0">
              <a:latin typeface="Arial Narrow" panose="020B0606020202030204" pitchFamily="34" charset="0"/>
            </a:endParaRPr>
          </a:p>
        </p:txBody>
      </p:sp>
      <p:pic>
        <p:nvPicPr>
          <p:cNvPr id="2050" name="Picture 2" descr="When 1 + 1 doesn't always equal 2: drainage basins and ...">
            <a:extLst>
              <a:ext uri="{FF2B5EF4-FFF2-40B4-BE49-F238E27FC236}">
                <a16:creationId xmlns:a16="http://schemas.microsoft.com/office/drawing/2014/main" id="{D86887E4-1F98-55EB-303E-6151611CF0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5588" y="193804"/>
            <a:ext cx="6478820" cy="489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1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3CF57-D127-6186-0739-F24432713F0E}"/>
              </a:ext>
            </a:extLst>
          </p:cNvPr>
          <p:cNvSpPr>
            <a:spLocks noGrp="1"/>
          </p:cNvSpPr>
          <p:nvPr>
            <p:ph idx="1"/>
          </p:nvPr>
        </p:nvSpPr>
        <p:spPr>
          <a:xfrm>
            <a:off x="323528" y="260648"/>
            <a:ext cx="8496944" cy="6192688"/>
          </a:xfrm>
        </p:spPr>
        <p:txBody>
          <a:bodyPr>
            <a:normAutofit/>
          </a:bodyPr>
          <a:lstStyle/>
          <a:p>
            <a:r>
              <a:rPr lang="en-US" dirty="0">
                <a:latin typeface="Arial Narrow" pitchFamily="34" charset="0"/>
              </a:rPr>
              <a:t> - </a:t>
            </a:r>
            <a:r>
              <a:rPr lang="en-US" dirty="0">
                <a:solidFill>
                  <a:srgbClr val="C00000"/>
                </a:solidFill>
                <a:latin typeface="Arial Narrow" pitchFamily="34" charset="0"/>
              </a:rPr>
              <a:t>Form of the basin</a:t>
            </a:r>
          </a:p>
          <a:p>
            <a:r>
              <a:rPr lang="en-US" dirty="0">
                <a:solidFill>
                  <a:srgbClr val="C00000"/>
                </a:solidFill>
                <a:latin typeface="Arial Narrow" pitchFamily="34" charset="0"/>
              </a:rPr>
              <a:t> - Shape of the basin</a:t>
            </a:r>
          </a:p>
          <a:p>
            <a:r>
              <a:rPr lang="en-US" dirty="0">
                <a:solidFill>
                  <a:srgbClr val="C00000"/>
                </a:solidFill>
                <a:latin typeface="Arial Narrow" pitchFamily="34" charset="0"/>
              </a:rPr>
              <a:t> - Circulatory ratio</a:t>
            </a:r>
          </a:p>
          <a:p>
            <a:r>
              <a:rPr lang="en-US" dirty="0">
                <a:solidFill>
                  <a:srgbClr val="C00000"/>
                </a:solidFill>
                <a:latin typeface="Arial Narrow" pitchFamily="34" charset="0"/>
              </a:rPr>
              <a:t> - Elongation</a:t>
            </a:r>
          </a:p>
          <a:p>
            <a:endParaRPr lang="en-US" dirty="0">
              <a:latin typeface="Arial Narrow" pitchFamily="34" charset="0"/>
            </a:endParaRPr>
          </a:p>
          <a:p>
            <a:pPr marL="0" indent="0">
              <a:buNone/>
            </a:pPr>
            <a:endParaRPr lang="en-GB" dirty="0"/>
          </a:p>
        </p:txBody>
      </p:sp>
    </p:spTree>
    <p:extLst>
      <p:ext uri="{BB962C8B-B14F-4D97-AF65-F5344CB8AC3E}">
        <p14:creationId xmlns:p14="http://schemas.microsoft.com/office/powerpoint/2010/main" val="39104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drainage basin: key features - Internet Geography">
            <a:extLst>
              <a:ext uri="{FF2B5EF4-FFF2-40B4-BE49-F238E27FC236}">
                <a16:creationId xmlns:a16="http://schemas.microsoft.com/office/drawing/2014/main" id="{BF330A53-DE69-950A-6D82-14C65DCD094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7530" y="1629696"/>
            <a:ext cx="628894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6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C421-88A2-8CF5-4C7B-B5A9E8A8C14D}"/>
              </a:ext>
            </a:extLst>
          </p:cNvPr>
          <p:cNvSpPr>
            <a:spLocks noGrp="1"/>
          </p:cNvSpPr>
          <p:nvPr>
            <p:ph type="title"/>
          </p:nvPr>
        </p:nvSpPr>
        <p:spPr/>
        <p:txBody>
          <a:bodyPr/>
          <a:lstStyle/>
          <a:p>
            <a:r>
              <a:rPr lang="en-US" dirty="0">
                <a:solidFill>
                  <a:srgbClr val="7030A0"/>
                </a:solidFill>
                <a:latin typeface="Arial Narrow" panose="020B0606020202030204" pitchFamily="34" charset="0"/>
              </a:rPr>
              <a:t>AQUIFER CHARACTERISTICS</a:t>
            </a:r>
            <a:endParaRPr lang="en-GB" dirty="0">
              <a:solidFill>
                <a:srgbClr val="7030A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FF797D35-8C40-7620-A8B2-D015577DEA47}"/>
              </a:ext>
            </a:extLst>
          </p:cNvPr>
          <p:cNvSpPr>
            <a:spLocks noGrp="1"/>
          </p:cNvSpPr>
          <p:nvPr>
            <p:ph idx="1"/>
          </p:nvPr>
        </p:nvSpPr>
        <p:spPr/>
        <p:txBody>
          <a:bodyPr/>
          <a:lstStyle/>
          <a:p>
            <a:r>
              <a:rPr lang="en-US" sz="3600" dirty="0">
                <a:solidFill>
                  <a:srgbClr val="C00000"/>
                </a:solidFill>
                <a:latin typeface="Arial Narrow" panose="020B0606020202030204" pitchFamily="34" charset="0"/>
              </a:rPr>
              <a:t>The Aquifer Characteristics Are: </a:t>
            </a:r>
          </a:p>
          <a:p>
            <a:r>
              <a:rPr lang="en-US" dirty="0">
                <a:solidFill>
                  <a:schemeClr val="tx2"/>
                </a:solidFill>
                <a:latin typeface="Arial Narrow" panose="020B0606020202030204" pitchFamily="34" charset="0"/>
              </a:rPr>
              <a:t>Thickness of the aquifer</a:t>
            </a:r>
          </a:p>
          <a:p>
            <a:r>
              <a:rPr lang="en-US" dirty="0">
                <a:solidFill>
                  <a:schemeClr val="tx2"/>
                </a:solidFill>
                <a:latin typeface="Arial Narrow" panose="020B0606020202030204" pitchFamily="34" charset="0"/>
              </a:rPr>
              <a:t>Hydraulic conductivity</a:t>
            </a:r>
          </a:p>
          <a:p>
            <a:r>
              <a:rPr lang="en-US" dirty="0">
                <a:solidFill>
                  <a:schemeClr val="tx2"/>
                </a:solidFill>
                <a:latin typeface="Arial Narrow" panose="020B0606020202030204" pitchFamily="34" charset="0"/>
              </a:rPr>
              <a:t>Transmissivity</a:t>
            </a:r>
          </a:p>
          <a:p>
            <a:r>
              <a:rPr lang="en-US" dirty="0">
                <a:solidFill>
                  <a:schemeClr val="tx2"/>
                </a:solidFill>
                <a:latin typeface="Arial Narrow" panose="020B0606020202030204" pitchFamily="34" charset="0"/>
              </a:rPr>
              <a:t>Yield of the aquifer</a:t>
            </a:r>
            <a:endParaRPr lang="en-GB"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84424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7A40-71E6-B5C0-A53C-EE2106458B8C}"/>
              </a:ext>
            </a:extLst>
          </p:cNvPr>
          <p:cNvSpPr>
            <a:spLocks noGrp="1"/>
          </p:cNvSpPr>
          <p:nvPr>
            <p:ph type="title"/>
          </p:nvPr>
        </p:nvSpPr>
        <p:spPr/>
        <p:txBody>
          <a:bodyPr/>
          <a:lstStyle/>
          <a:p>
            <a:r>
              <a:rPr lang="en-US" dirty="0">
                <a:solidFill>
                  <a:srgbClr val="00B0F0"/>
                </a:solidFill>
                <a:latin typeface="Arial Narrow" panose="020B0606020202030204" pitchFamily="34" charset="0"/>
              </a:rPr>
              <a:t>GROUNDWATER MOVEMENT</a:t>
            </a:r>
            <a:endParaRPr lang="en-GB" dirty="0">
              <a:solidFill>
                <a:srgbClr val="00B0F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9FC63442-2A8A-5E32-3EE5-ECE4B5E2780A}"/>
              </a:ext>
            </a:extLst>
          </p:cNvPr>
          <p:cNvSpPr>
            <a:spLocks noGrp="1"/>
          </p:cNvSpPr>
          <p:nvPr>
            <p:ph idx="1"/>
          </p:nvPr>
        </p:nvSpPr>
        <p:spPr>
          <a:xfrm>
            <a:off x="251520" y="1417638"/>
            <a:ext cx="8568952" cy="5165724"/>
          </a:xfrm>
        </p:spPr>
        <p:txBody>
          <a:bodyPr>
            <a:normAutofit fontScale="85000" lnSpcReduction="20000"/>
          </a:bodyPr>
          <a:lstStyle/>
          <a:p>
            <a:r>
              <a:rPr lang="en-US" dirty="0">
                <a:solidFill>
                  <a:srgbClr val="7030A0"/>
                </a:solidFill>
                <a:latin typeface="Arial Narrow" panose="020B0606020202030204" pitchFamily="34" charset="0"/>
              </a:rPr>
              <a:t>This is achieved by monitoring groundwater levels in open wells or boreholes over a period of time by measuring depth to water.</a:t>
            </a:r>
          </a:p>
          <a:p>
            <a:endParaRPr lang="en-US" dirty="0">
              <a:solidFill>
                <a:srgbClr val="7030A0"/>
              </a:solidFill>
              <a:latin typeface="Arial Narrow" panose="020B0606020202030204" pitchFamily="34" charset="0"/>
            </a:endParaRPr>
          </a:p>
          <a:p>
            <a:r>
              <a:rPr lang="en-US" dirty="0">
                <a:solidFill>
                  <a:srgbClr val="7030A0"/>
                </a:solidFill>
                <a:latin typeface="Arial Narrow" panose="020B0606020202030204" pitchFamily="34" charset="0"/>
              </a:rPr>
              <a:t>Data obtained from such monitoring are used to plot groundwater flowlines from which the direction of groundwater flows is determined.</a:t>
            </a:r>
          </a:p>
          <a:p>
            <a:endParaRPr lang="en-US" dirty="0">
              <a:solidFill>
                <a:srgbClr val="7030A0"/>
              </a:solidFill>
              <a:latin typeface="Arial Narrow" panose="020B0606020202030204" pitchFamily="34" charset="0"/>
            </a:endParaRPr>
          </a:p>
          <a:p>
            <a:r>
              <a:rPr lang="en-US" dirty="0">
                <a:solidFill>
                  <a:srgbClr val="7030A0"/>
                </a:solidFill>
                <a:latin typeface="Arial Narrow" panose="020B0606020202030204" pitchFamily="34" charset="0"/>
              </a:rPr>
              <a:t>Flow nets are then constructed.</a:t>
            </a:r>
          </a:p>
          <a:p>
            <a:r>
              <a:rPr lang="en-US" dirty="0">
                <a:solidFill>
                  <a:srgbClr val="7030A0"/>
                </a:solidFill>
                <a:latin typeface="Arial Narrow" panose="020B0606020202030204" pitchFamily="34" charset="0"/>
              </a:rPr>
              <a:t>Compartments of flow tubes are determined according to areas</a:t>
            </a:r>
          </a:p>
          <a:p>
            <a:endParaRPr lang="en-US" dirty="0">
              <a:solidFill>
                <a:srgbClr val="7030A0"/>
              </a:solidFill>
              <a:latin typeface="Arial Narrow" panose="020B0606020202030204" pitchFamily="34" charset="0"/>
            </a:endParaRPr>
          </a:p>
          <a:p>
            <a:r>
              <a:rPr lang="en-US" dirty="0">
                <a:solidFill>
                  <a:srgbClr val="7030A0"/>
                </a:solidFill>
                <a:latin typeface="Arial Narrow" panose="020B0606020202030204" pitchFamily="34" charset="0"/>
              </a:rPr>
              <a:t> In conjunction with pumping test data flow within tubes in areas can be used to determine flow over the area per day and up to a year</a:t>
            </a:r>
            <a:endParaRPr lang="en-GB" dirty="0">
              <a:solidFill>
                <a:srgbClr val="7030A0"/>
              </a:solidFill>
              <a:latin typeface="Arial Narrow" panose="020B0606020202030204" pitchFamily="34" charset="0"/>
            </a:endParaRPr>
          </a:p>
        </p:txBody>
      </p:sp>
    </p:spTree>
    <p:extLst>
      <p:ext uri="{BB962C8B-B14F-4D97-AF65-F5344CB8AC3E}">
        <p14:creationId xmlns:p14="http://schemas.microsoft.com/office/powerpoint/2010/main" val="47178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90C1-CFC6-BA79-2D56-5E84262972F9}"/>
              </a:ext>
            </a:extLst>
          </p:cNvPr>
          <p:cNvSpPr>
            <a:spLocks noGrp="1"/>
          </p:cNvSpPr>
          <p:nvPr>
            <p:ph type="title"/>
          </p:nvPr>
        </p:nvSpPr>
        <p:spPr/>
        <p:txBody>
          <a:bodyPr/>
          <a:lstStyle/>
          <a:p>
            <a:r>
              <a:rPr lang="en-US" dirty="0">
                <a:solidFill>
                  <a:srgbClr val="FF0000"/>
                </a:solidFill>
                <a:latin typeface="Arial Narrow" panose="020B0606020202030204" pitchFamily="34" charset="0"/>
              </a:rPr>
              <a:t>STREAM FLOW AND DISCHARGES</a:t>
            </a:r>
            <a:endParaRPr lang="en-GB" dirty="0">
              <a:solidFill>
                <a:srgbClr val="FF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50BE37F-887F-5BB1-0555-BFC6B2CED339}"/>
              </a:ext>
            </a:extLst>
          </p:cNvPr>
          <p:cNvSpPr>
            <a:spLocks noGrp="1"/>
          </p:cNvSpPr>
          <p:nvPr>
            <p:ph idx="1"/>
          </p:nvPr>
        </p:nvSpPr>
        <p:spPr/>
        <p:txBody>
          <a:bodyPr/>
          <a:lstStyle/>
          <a:p>
            <a:r>
              <a:rPr lang="en-US" dirty="0">
                <a:solidFill>
                  <a:srgbClr val="002060"/>
                </a:solidFill>
                <a:latin typeface="Arial Narrow" pitchFamily="34" charset="0"/>
              </a:rPr>
              <a:t>Determination of river discharges (several methods such as;</a:t>
            </a:r>
          </a:p>
          <a:p>
            <a:r>
              <a:rPr lang="en-US" dirty="0">
                <a:solidFill>
                  <a:srgbClr val="002060"/>
                </a:solidFill>
                <a:latin typeface="Arial Narrow" pitchFamily="34" charset="0"/>
              </a:rPr>
              <a:t>Weir/ stage stations/construction of artificial stream channels, </a:t>
            </a:r>
          </a:p>
          <a:p>
            <a:r>
              <a:rPr lang="en-US" dirty="0">
                <a:solidFill>
                  <a:srgbClr val="002060"/>
                </a:solidFill>
                <a:latin typeface="Arial Narrow" pitchFamily="34" charset="0"/>
              </a:rPr>
              <a:t>measure of river velocity and cross sectional area</a:t>
            </a:r>
          </a:p>
          <a:p>
            <a:r>
              <a:rPr lang="en-US" dirty="0">
                <a:solidFill>
                  <a:srgbClr val="002060"/>
                </a:solidFill>
                <a:latin typeface="Arial Narrow" pitchFamily="34" charset="0"/>
              </a:rPr>
              <a:t>Float velocity </a:t>
            </a:r>
          </a:p>
          <a:p>
            <a:r>
              <a:rPr lang="en-US" dirty="0">
                <a:solidFill>
                  <a:srgbClr val="002060"/>
                </a:solidFill>
                <a:latin typeface="Arial Narrow" pitchFamily="34" charset="0"/>
              </a:rPr>
              <a:t> Measurement of  velocity by dilution.</a:t>
            </a:r>
          </a:p>
          <a:p>
            <a:endParaRPr lang="en-GB" dirty="0">
              <a:solidFill>
                <a:srgbClr val="002060"/>
              </a:solidFill>
            </a:endParaRPr>
          </a:p>
        </p:txBody>
      </p:sp>
    </p:spTree>
    <p:extLst>
      <p:ext uri="{BB962C8B-B14F-4D97-AF65-F5344CB8AC3E}">
        <p14:creationId xmlns:p14="http://schemas.microsoft.com/office/powerpoint/2010/main" val="262009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31A1-CD07-E840-0F36-07481C7827E5}"/>
              </a:ext>
            </a:extLst>
          </p:cNvPr>
          <p:cNvSpPr>
            <a:spLocks noGrp="1"/>
          </p:cNvSpPr>
          <p:nvPr>
            <p:ph type="title"/>
          </p:nvPr>
        </p:nvSpPr>
        <p:spPr>
          <a:xfrm>
            <a:off x="179512" y="188640"/>
            <a:ext cx="8784976" cy="1143000"/>
          </a:xfrm>
        </p:spPr>
        <p:txBody>
          <a:bodyPr/>
          <a:lstStyle/>
          <a:p>
            <a:r>
              <a:rPr lang="en-US" dirty="0">
                <a:solidFill>
                  <a:srgbClr val="990000"/>
                </a:solidFill>
                <a:latin typeface="Arial Narrow" panose="020B0606020202030204" pitchFamily="34" charset="0"/>
              </a:rPr>
              <a:t>WATER BUDGET</a:t>
            </a:r>
            <a:endParaRPr lang="en-GB" dirty="0">
              <a:solidFill>
                <a:srgbClr val="99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72667DAE-31A2-A755-4C5E-8C8D62BE75CA}"/>
              </a:ext>
            </a:extLst>
          </p:cNvPr>
          <p:cNvSpPr>
            <a:spLocks noGrp="1"/>
          </p:cNvSpPr>
          <p:nvPr>
            <p:ph idx="1"/>
          </p:nvPr>
        </p:nvSpPr>
        <p:spPr>
          <a:xfrm>
            <a:off x="179512" y="1600200"/>
            <a:ext cx="8784976" cy="4983162"/>
          </a:xfrm>
        </p:spPr>
        <p:txBody>
          <a:bodyPr>
            <a:normAutofit/>
          </a:bodyPr>
          <a:lstStyle/>
          <a:p>
            <a:pPr algn="just"/>
            <a:r>
              <a:rPr lang="en-US" dirty="0"/>
              <a:t> </a:t>
            </a:r>
            <a:r>
              <a:rPr lang="en-US" sz="3600" dirty="0">
                <a:solidFill>
                  <a:srgbClr val="FF0066"/>
                </a:solidFill>
                <a:latin typeface="Arial Narrow" panose="020B0606020202030204" pitchFamily="34" charset="0"/>
              </a:rPr>
              <a:t>Available resources (surface and groundwater) are calculated based on the population and their water demand per head for various purposes.</a:t>
            </a:r>
          </a:p>
          <a:p>
            <a:pPr marL="0" indent="0" algn="just">
              <a:buNone/>
            </a:pPr>
            <a:endParaRPr lang="en-US" sz="3600" dirty="0">
              <a:solidFill>
                <a:srgbClr val="FF0066"/>
              </a:solidFill>
              <a:latin typeface="Arial Narrow" panose="020B0606020202030204" pitchFamily="34" charset="0"/>
            </a:endParaRPr>
          </a:p>
          <a:p>
            <a:pPr algn="just"/>
            <a:r>
              <a:rPr lang="en-US" sz="3600" dirty="0">
                <a:solidFill>
                  <a:srgbClr val="FF0066"/>
                </a:solidFill>
                <a:latin typeface="Arial Narrow" panose="020B0606020202030204" pitchFamily="34" charset="0"/>
              </a:rPr>
              <a:t>Critical to the World Bank in developing nations is the domestic and agricultural needs. This is not to say that other needs are not important</a:t>
            </a:r>
          </a:p>
        </p:txBody>
      </p:sp>
    </p:spTree>
    <p:extLst>
      <p:ext uri="{BB962C8B-B14F-4D97-AF65-F5344CB8AC3E}">
        <p14:creationId xmlns:p14="http://schemas.microsoft.com/office/powerpoint/2010/main" val="356824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BDED-0F0A-B10E-A946-8609949F9ACC}"/>
              </a:ext>
            </a:extLst>
          </p:cNvPr>
          <p:cNvSpPr>
            <a:spLocks noGrp="1"/>
          </p:cNvSpPr>
          <p:nvPr>
            <p:ph type="title"/>
          </p:nvPr>
        </p:nvSpPr>
        <p:spPr/>
        <p:txBody>
          <a:bodyPr>
            <a:normAutofit fontScale="90000"/>
          </a:bodyPr>
          <a:lstStyle/>
          <a:p>
            <a:r>
              <a:rPr lang="en-US" dirty="0">
                <a:solidFill>
                  <a:srgbClr val="990000"/>
                </a:solidFill>
                <a:latin typeface="Arial Narrow" panose="020B0606020202030204" pitchFamily="34" charset="0"/>
              </a:rPr>
              <a:t>DETERMINATION OF QUALITY OF WATER</a:t>
            </a:r>
            <a:endParaRPr lang="en-GB" dirty="0">
              <a:solidFill>
                <a:srgbClr val="99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AB45BDB3-DA15-8081-2D51-CAA81944D0A0}"/>
              </a:ext>
            </a:extLst>
          </p:cNvPr>
          <p:cNvSpPr>
            <a:spLocks noGrp="1"/>
          </p:cNvSpPr>
          <p:nvPr>
            <p:ph idx="1"/>
          </p:nvPr>
        </p:nvSpPr>
        <p:spPr>
          <a:xfrm>
            <a:off x="107504" y="1417638"/>
            <a:ext cx="8856984" cy="5323730"/>
          </a:xfrm>
        </p:spPr>
        <p:txBody>
          <a:bodyPr>
            <a:normAutofit fontScale="47500" lnSpcReduction="20000"/>
          </a:bodyPr>
          <a:lstStyle/>
          <a:p>
            <a:r>
              <a:rPr lang="en-US" sz="5900" dirty="0">
                <a:latin typeface="Arial Narrow" pitchFamily="34" charset="0"/>
              </a:rPr>
              <a:t> </a:t>
            </a:r>
            <a:r>
              <a:rPr lang="en-US" sz="5900" dirty="0">
                <a:solidFill>
                  <a:srgbClr val="FF0066"/>
                </a:solidFill>
                <a:latin typeface="Arial Narrow" pitchFamily="34" charset="0"/>
              </a:rPr>
              <a:t>Field Parameters (Physical)</a:t>
            </a:r>
          </a:p>
          <a:p>
            <a:r>
              <a:rPr lang="en-US" sz="5900" dirty="0">
                <a:solidFill>
                  <a:srgbClr val="FF0066"/>
                </a:solidFill>
                <a:latin typeface="Arial Narrow" pitchFamily="34" charset="0"/>
              </a:rPr>
              <a:t> - </a:t>
            </a:r>
            <a:r>
              <a:rPr lang="en-US" sz="5900" dirty="0" err="1">
                <a:solidFill>
                  <a:srgbClr val="FF0066"/>
                </a:solidFill>
                <a:latin typeface="Arial Narrow" pitchFamily="34" charset="0"/>
              </a:rPr>
              <a:t>Colour</a:t>
            </a:r>
            <a:endParaRPr lang="en-US" sz="5900" dirty="0">
              <a:solidFill>
                <a:srgbClr val="FF0066"/>
              </a:solidFill>
              <a:latin typeface="Arial Narrow" pitchFamily="34" charset="0"/>
            </a:endParaRPr>
          </a:p>
          <a:p>
            <a:r>
              <a:rPr lang="en-US" sz="5900" dirty="0">
                <a:solidFill>
                  <a:srgbClr val="FF0066"/>
                </a:solidFill>
                <a:latin typeface="Arial Narrow" pitchFamily="34" charset="0"/>
              </a:rPr>
              <a:t> - </a:t>
            </a:r>
            <a:r>
              <a:rPr lang="en-US" sz="5900" dirty="0" err="1">
                <a:solidFill>
                  <a:srgbClr val="FF0066"/>
                </a:solidFill>
                <a:latin typeface="Arial Narrow" pitchFamily="34" charset="0"/>
              </a:rPr>
              <a:t>Odour</a:t>
            </a:r>
            <a:endParaRPr lang="en-US" sz="5900" dirty="0">
              <a:solidFill>
                <a:srgbClr val="FF0066"/>
              </a:solidFill>
              <a:latin typeface="Arial Narrow" pitchFamily="34" charset="0"/>
            </a:endParaRPr>
          </a:p>
          <a:p>
            <a:r>
              <a:rPr lang="en-US" sz="5900" dirty="0">
                <a:solidFill>
                  <a:srgbClr val="FF0066"/>
                </a:solidFill>
                <a:latin typeface="Arial Narrow" pitchFamily="34" charset="0"/>
              </a:rPr>
              <a:t>  - Taste</a:t>
            </a:r>
          </a:p>
          <a:p>
            <a:r>
              <a:rPr lang="en-US" sz="5900" dirty="0">
                <a:solidFill>
                  <a:srgbClr val="FF0066"/>
                </a:solidFill>
                <a:latin typeface="Arial Narrow" pitchFamily="34" charset="0"/>
              </a:rPr>
              <a:t> - Temperature,</a:t>
            </a:r>
          </a:p>
          <a:p>
            <a:r>
              <a:rPr lang="en-US" sz="5900" dirty="0">
                <a:solidFill>
                  <a:srgbClr val="FF0066"/>
                </a:solidFill>
                <a:latin typeface="Arial Narrow" pitchFamily="34" charset="0"/>
              </a:rPr>
              <a:t> - pH</a:t>
            </a:r>
          </a:p>
          <a:p>
            <a:r>
              <a:rPr lang="en-US" sz="5900" dirty="0">
                <a:solidFill>
                  <a:srgbClr val="FF0066"/>
                </a:solidFill>
                <a:latin typeface="Arial Narrow" pitchFamily="34" charset="0"/>
              </a:rPr>
              <a:t> - Total Dissolved Solids</a:t>
            </a:r>
          </a:p>
          <a:p>
            <a:pPr marL="0" indent="0">
              <a:buNone/>
            </a:pPr>
            <a:r>
              <a:rPr lang="en-US" sz="5900" dirty="0">
                <a:solidFill>
                  <a:srgbClr val="FF0066"/>
                </a:solidFill>
                <a:latin typeface="Arial Narrow" pitchFamily="34" charset="0"/>
              </a:rPr>
              <a:t>      -  Electrical Conductivity</a:t>
            </a:r>
          </a:p>
          <a:p>
            <a:r>
              <a:rPr lang="en-US" sz="5900" dirty="0">
                <a:solidFill>
                  <a:srgbClr val="FF0066"/>
                </a:solidFill>
                <a:latin typeface="Arial Narrow" pitchFamily="34" charset="0"/>
              </a:rPr>
              <a:t> - Alkalinity (CaCO3)</a:t>
            </a:r>
          </a:p>
          <a:p>
            <a:r>
              <a:rPr lang="en-US" sz="5900" dirty="0">
                <a:solidFill>
                  <a:srgbClr val="FF0066"/>
                </a:solidFill>
                <a:latin typeface="Arial Narrow" pitchFamily="34" charset="0"/>
              </a:rPr>
              <a:t> -  Dissolved Oxygen, </a:t>
            </a:r>
          </a:p>
          <a:p>
            <a:r>
              <a:rPr lang="en-US" sz="5900" dirty="0">
                <a:solidFill>
                  <a:srgbClr val="FF0066"/>
                </a:solidFill>
                <a:latin typeface="Arial Narrow" pitchFamily="34" charset="0"/>
              </a:rPr>
              <a:t> - Eh (Oxidation Reduction Potential of Water)</a:t>
            </a:r>
          </a:p>
          <a:p>
            <a:r>
              <a:rPr lang="en-US" sz="5900" dirty="0">
                <a:solidFill>
                  <a:srgbClr val="FF0066"/>
                </a:solidFill>
                <a:latin typeface="Arial Narrow" pitchFamily="34" charset="0"/>
              </a:rPr>
              <a:t> </a:t>
            </a:r>
          </a:p>
          <a:p>
            <a:endParaRPr lang="en-GB" dirty="0"/>
          </a:p>
        </p:txBody>
      </p:sp>
    </p:spTree>
    <p:extLst>
      <p:ext uri="{BB962C8B-B14F-4D97-AF65-F5344CB8AC3E}">
        <p14:creationId xmlns:p14="http://schemas.microsoft.com/office/powerpoint/2010/main" val="211000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Narrow" pitchFamily="34" charset="0"/>
              </a:rPr>
              <a:t> </a:t>
            </a:r>
            <a:r>
              <a:rPr lang="en-US" dirty="0">
                <a:solidFill>
                  <a:srgbClr val="002060"/>
                </a:solidFill>
                <a:latin typeface="Arial Narrow" pitchFamily="34" charset="0"/>
              </a:rPr>
              <a:t>LABORATORY ANALYSIS OF WATER SAMPLES:</a:t>
            </a:r>
          </a:p>
        </p:txBody>
      </p:sp>
      <p:sp>
        <p:nvSpPr>
          <p:cNvPr id="3" name="Content Placeholder 2"/>
          <p:cNvSpPr>
            <a:spLocks noGrp="1"/>
          </p:cNvSpPr>
          <p:nvPr>
            <p:ph idx="1"/>
          </p:nvPr>
        </p:nvSpPr>
        <p:spPr>
          <a:xfrm>
            <a:off x="179512" y="1268760"/>
            <a:ext cx="8964488" cy="5589240"/>
          </a:xfrm>
        </p:spPr>
        <p:txBody>
          <a:bodyPr>
            <a:normAutofit/>
          </a:bodyPr>
          <a:lstStyle/>
          <a:p>
            <a:pPr algn="just">
              <a:buNone/>
            </a:pPr>
            <a:r>
              <a:rPr lang="en-US" dirty="0">
                <a:latin typeface="Arial Narrow" pitchFamily="34" charset="0"/>
              </a:rPr>
              <a:t> </a:t>
            </a:r>
          </a:p>
          <a:p>
            <a:pPr algn="just">
              <a:buNone/>
            </a:pPr>
            <a:r>
              <a:rPr lang="en-US" dirty="0">
                <a:latin typeface="Arial Narrow" pitchFamily="34" charset="0"/>
              </a:rPr>
              <a:t>1. </a:t>
            </a:r>
            <a:r>
              <a:rPr lang="en-US" dirty="0">
                <a:solidFill>
                  <a:srgbClr val="FF0066"/>
                </a:solidFill>
                <a:latin typeface="Arial Narrow" pitchFamily="34" charset="0"/>
              </a:rPr>
              <a:t>Major cations (Na, K, Mg and Ca – Inductively Coupled Plasma Optical Emission Spectrophotometer or Atomic Absorption Spectrophotometer best methods)</a:t>
            </a:r>
          </a:p>
          <a:p>
            <a:pPr marL="0" indent="0" algn="just">
              <a:buNone/>
            </a:pPr>
            <a:r>
              <a:rPr lang="en-US" dirty="0">
                <a:solidFill>
                  <a:srgbClr val="FF0066"/>
                </a:solidFill>
                <a:latin typeface="Arial Narrow" pitchFamily="34" charset="0"/>
              </a:rPr>
              <a:t>2.The anions (HCO</a:t>
            </a:r>
            <a:r>
              <a:rPr lang="en-US" baseline="-25000" dirty="0">
                <a:solidFill>
                  <a:srgbClr val="FF0066"/>
                </a:solidFill>
                <a:latin typeface="Arial Narrow" pitchFamily="34" charset="0"/>
              </a:rPr>
              <a:t>3</a:t>
            </a:r>
            <a:r>
              <a:rPr lang="en-US" dirty="0">
                <a:solidFill>
                  <a:srgbClr val="FF0066"/>
                </a:solidFill>
                <a:latin typeface="Arial Narrow" pitchFamily="34" charset="0"/>
              </a:rPr>
              <a:t>, Cl, SO</a:t>
            </a:r>
            <a:r>
              <a:rPr lang="en-US" baseline="-25000" dirty="0">
                <a:solidFill>
                  <a:srgbClr val="FF0066"/>
                </a:solidFill>
                <a:latin typeface="Arial Narrow" pitchFamily="34" charset="0"/>
              </a:rPr>
              <a:t>4</a:t>
            </a:r>
            <a:r>
              <a:rPr lang="en-US" dirty="0">
                <a:solidFill>
                  <a:srgbClr val="FF0066"/>
                </a:solidFill>
                <a:latin typeface="Arial Narrow" pitchFamily="34" charset="0"/>
              </a:rPr>
              <a:t> NO</a:t>
            </a:r>
            <a:r>
              <a:rPr lang="en-US" baseline="-25000" dirty="0">
                <a:solidFill>
                  <a:srgbClr val="FF0066"/>
                </a:solidFill>
                <a:latin typeface="Arial Narrow" pitchFamily="34" charset="0"/>
              </a:rPr>
              <a:t>3, </a:t>
            </a:r>
            <a:r>
              <a:rPr lang="en-US" dirty="0">
                <a:solidFill>
                  <a:srgbClr val="FF0066"/>
                </a:solidFill>
                <a:latin typeface="Arial Narrow" pitchFamily="34" charset="0"/>
              </a:rPr>
              <a:t> F – Ion Chromatography best method for the analysis)</a:t>
            </a:r>
          </a:p>
          <a:p>
            <a:pPr marL="0" indent="0" algn="just">
              <a:buNone/>
            </a:pPr>
            <a:r>
              <a:rPr lang="en-US" dirty="0">
                <a:solidFill>
                  <a:srgbClr val="FF0066"/>
                </a:solidFill>
                <a:latin typeface="Arial Narrow" pitchFamily="34" charset="0"/>
              </a:rPr>
              <a:t>3. Trace elements (Al, Cd, Fe, Cr, Pb </a:t>
            </a:r>
            <a:r>
              <a:rPr lang="en-US" dirty="0" err="1">
                <a:solidFill>
                  <a:srgbClr val="FF0066"/>
                </a:solidFill>
                <a:latin typeface="Arial Narrow" pitchFamily="34" charset="0"/>
              </a:rPr>
              <a:t>etc</a:t>
            </a:r>
            <a:r>
              <a:rPr lang="en-US" dirty="0">
                <a:solidFill>
                  <a:srgbClr val="FF0066"/>
                </a:solidFill>
                <a:latin typeface="Arial Narrow" pitchFamily="34" charset="0"/>
              </a:rPr>
              <a:t>)</a:t>
            </a:r>
          </a:p>
          <a:p>
            <a:pPr marL="0" indent="0" algn="just">
              <a:buNone/>
            </a:pPr>
            <a:r>
              <a:rPr lang="en-US" dirty="0">
                <a:solidFill>
                  <a:srgbClr val="FF0066"/>
                </a:solidFill>
                <a:latin typeface="Arial Narrow" pitchFamily="34" charset="0"/>
              </a:rPr>
              <a:t>4. Microbiological content – Membrane filtration</a:t>
            </a:r>
          </a:p>
          <a:p>
            <a:pPr marL="0" indent="0" algn="just">
              <a:buNone/>
            </a:pPr>
            <a:endParaRPr lang="en-US" dirty="0">
              <a:latin typeface="Arial Narrow" pitchFamily="3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5822-57C5-1332-C840-DEDFD0D2069F}"/>
              </a:ext>
            </a:extLst>
          </p:cNvPr>
          <p:cNvSpPr>
            <a:spLocks noGrp="1"/>
          </p:cNvSpPr>
          <p:nvPr>
            <p:ph type="title"/>
          </p:nvPr>
        </p:nvSpPr>
        <p:spPr/>
        <p:txBody>
          <a:bodyPr/>
          <a:lstStyle/>
          <a:p>
            <a:r>
              <a:rPr lang="en-US" dirty="0"/>
              <a:t>Quotes</a:t>
            </a:r>
            <a:endParaRPr lang="en-GB" dirty="0"/>
          </a:p>
        </p:txBody>
      </p:sp>
      <p:sp>
        <p:nvSpPr>
          <p:cNvPr id="3" name="Content Placeholder 2">
            <a:extLst>
              <a:ext uri="{FF2B5EF4-FFF2-40B4-BE49-F238E27FC236}">
                <a16:creationId xmlns:a16="http://schemas.microsoft.com/office/drawing/2014/main" id="{F8319B31-9BEB-7165-0F03-D7E1DA4474CB}"/>
              </a:ext>
            </a:extLst>
          </p:cNvPr>
          <p:cNvSpPr>
            <a:spLocks noGrp="1"/>
          </p:cNvSpPr>
          <p:nvPr>
            <p:ph idx="1"/>
          </p:nvPr>
        </p:nvSpPr>
        <p:spPr/>
        <p:txBody>
          <a:bodyPr/>
          <a:lstStyle/>
          <a:p>
            <a:r>
              <a:rPr lang="en-US" i="1" dirty="0">
                <a:solidFill>
                  <a:srgbClr val="FF0000"/>
                </a:solidFill>
                <a:latin typeface="Arial Narrow" panose="020B0606020202030204" pitchFamily="34" charset="0"/>
              </a:rPr>
              <a:t>If there is good available water anywhere, there is no need for management of water resources (Dibal)</a:t>
            </a:r>
            <a:endParaRPr lang="en-GB" i="1" dirty="0">
              <a:solidFill>
                <a:srgbClr val="FF0000"/>
              </a:solidFill>
              <a:latin typeface="Arial Narrow" panose="020B0606020202030204" pitchFamily="34" charset="0"/>
            </a:endParaRPr>
          </a:p>
          <a:p>
            <a:endParaRPr lang="en-GB" i="1" dirty="0">
              <a:solidFill>
                <a:srgbClr val="002060"/>
              </a:solidFill>
              <a:latin typeface="Arial Narrow" panose="020B0606020202030204" pitchFamily="34" charset="0"/>
            </a:endParaRPr>
          </a:p>
          <a:p>
            <a:endParaRPr lang="en-GB" i="1" dirty="0">
              <a:solidFill>
                <a:srgbClr val="002060"/>
              </a:solidFill>
              <a:latin typeface="Arial Narrow" panose="020B0606020202030204" pitchFamily="34" charset="0"/>
            </a:endParaRPr>
          </a:p>
          <a:p>
            <a:r>
              <a:rPr lang="en-GB" i="1" dirty="0">
                <a:solidFill>
                  <a:srgbClr val="002060"/>
                </a:solidFill>
                <a:latin typeface="Arial Narrow" panose="020B0606020202030204" pitchFamily="34" charset="0"/>
              </a:rPr>
              <a:t>Take away water from any community and there won’t be peace anywhere (Dibal)</a:t>
            </a:r>
          </a:p>
        </p:txBody>
      </p:sp>
    </p:spTree>
    <p:extLst>
      <p:ext uri="{BB962C8B-B14F-4D97-AF65-F5344CB8AC3E}">
        <p14:creationId xmlns:p14="http://schemas.microsoft.com/office/powerpoint/2010/main" val="230717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7A93-E921-B2CB-8B09-FCE370CA1A21}"/>
              </a:ext>
            </a:extLst>
          </p:cNvPr>
          <p:cNvSpPr>
            <a:spLocks noGrp="1"/>
          </p:cNvSpPr>
          <p:nvPr>
            <p:ph type="title"/>
          </p:nvPr>
        </p:nvSpPr>
        <p:spPr/>
        <p:txBody>
          <a:bodyPr>
            <a:normAutofit fontScale="90000"/>
          </a:bodyPr>
          <a:lstStyle/>
          <a:p>
            <a:r>
              <a:rPr lang="en-US" dirty="0">
                <a:solidFill>
                  <a:srgbClr val="FF0000"/>
                </a:solidFill>
                <a:latin typeface="Arial Narrow" panose="020B0606020202030204" pitchFamily="34" charset="0"/>
              </a:rPr>
              <a:t>MODELLING OF SOME PARAMETERS CRITICAL FOR WATER QUALITY</a:t>
            </a:r>
            <a:endParaRPr lang="en-GB" dirty="0">
              <a:solidFill>
                <a:srgbClr val="FF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DF5715A2-15CC-0645-1373-2F26688C08B9}"/>
              </a:ext>
            </a:extLst>
          </p:cNvPr>
          <p:cNvSpPr>
            <a:spLocks noGrp="1"/>
          </p:cNvSpPr>
          <p:nvPr>
            <p:ph idx="1"/>
          </p:nvPr>
        </p:nvSpPr>
        <p:spPr/>
        <p:txBody>
          <a:bodyPr/>
          <a:lstStyle/>
          <a:p>
            <a:r>
              <a:rPr lang="en-US" dirty="0">
                <a:solidFill>
                  <a:srgbClr val="FF0066"/>
                </a:solidFill>
                <a:latin typeface="Arial Narrow" pitchFamily="34" charset="0"/>
              </a:rPr>
              <a:t>Sodium Absorption Ratio </a:t>
            </a:r>
          </a:p>
          <a:p>
            <a:r>
              <a:rPr lang="en-US" dirty="0">
                <a:solidFill>
                  <a:srgbClr val="FF0066"/>
                </a:solidFill>
                <a:latin typeface="Arial Narrow" pitchFamily="34" charset="0"/>
              </a:rPr>
              <a:t>Salinity Hazard </a:t>
            </a:r>
          </a:p>
          <a:p>
            <a:r>
              <a:rPr lang="en-US" dirty="0">
                <a:solidFill>
                  <a:srgbClr val="FF0066"/>
                </a:solidFill>
                <a:latin typeface="Arial Narrow" pitchFamily="34" charset="0"/>
              </a:rPr>
              <a:t>Magnesium Hazard</a:t>
            </a:r>
          </a:p>
          <a:p>
            <a:r>
              <a:rPr lang="en-US" dirty="0" err="1">
                <a:solidFill>
                  <a:srgbClr val="FF0066"/>
                </a:solidFill>
                <a:latin typeface="Arial Narrow" pitchFamily="34" charset="0"/>
              </a:rPr>
              <a:t>Exchangeble</a:t>
            </a:r>
            <a:r>
              <a:rPr lang="en-US" dirty="0">
                <a:solidFill>
                  <a:srgbClr val="FF0066"/>
                </a:solidFill>
                <a:latin typeface="Arial Narrow" pitchFamily="34" charset="0"/>
              </a:rPr>
              <a:t> Sodium Ratio</a:t>
            </a:r>
          </a:p>
          <a:p>
            <a:r>
              <a:rPr lang="en-US" dirty="0">
                <a:solidFill>
                  <a:srgbClr val="FF0066"/>
                </a:solidFill>
                <a:latin typeface="Arial Narrow" pitchFamily="34" charset="0"/>
              </a:rPr>
              <a:t>Residual Sodium Concentration</a:t>
            </a:r>
          </a:p>
          <a:p>
            <a:r>
              <a:rPr lang="en-US" dirty="0">
                <a:solidFill>
                  <a:srgbClr val="FF0066"/>
                </a:solidFill>
                <a:latin typeface="Arial Narrow" pitchFamily="34" charset="0"/>
              </a:rPr>
              <a:t>Hardness</a:t>
            </a:r>
          </a:p>
          <a:p>
            <a:r>
              <a:rPr lang="en-US" dirty="0">
                <a:solidFill>
                  <a:srgbClr val="FF0066"/>
                </a:solidFill>
                <a:latin typeface="Arial Narrow" pitchFamily="34" charset="0"/>
              </a:rPr>
              <a:t>Water Type</a:t>
            </a:r>
          </a:p>
          <a:p>
            <a:endParaRPr lang="en-US" dirty="0">
              <a:latin typeface="Arial Narrow" pitchFamily="34" charset="0"/>
            </a:endParaRPr>
          </a:p>
          <a:p>
            <a:endParaRPr lang="en-GB" dirty="0"/>
          </a:p>
        </p:txBody>
      </p:sp>
    </p:spTree>
    <p:extLst>
      <p:ext uri="{BB962C8B-B14F-4D97-AF65-F5344CB8AC3E}">
        <p14:creationId xmlns:p14="http://schemas.microsoft.com/office/powerpoint/2010/main" val="149361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B71E-819A-D275-DF23-FF81847CBB76}"/>
              </a:ext>
            </a:extLst>
          </p:cNvPr>
          <p:cNvSpPr>
            <a:spLocks noGrp="1"/>
          </p:cNvSpPr>
          <p:nvPr>
            <p:ph type="title"/>
          </p:nvPr>
        </p:nvSpPr>
        <p:spPr>
          <a:xfrm>
            <a:off x="179512" y="68826"/>
            <a:ext cx="8712968" cy="1531374"/>
          </a:xfrm>
        </p:spPr>
        <p:txBody>
          <a:bodyPr>
            <a:normAutofit/>
          </a:bodyPr>
          <a:lstStyle/>
          <a:p>
            <a:r>
              <a:rPr lang="en-US" dirty="0">
                <a:latin typeface="Arial Narrow" panose="020B0606020202030204" pitchFamily="34" charset="0"/>
              </a:rPr>
              <a:t>CASE STUDY OF WATER QUALITY FOR LANGTANG, PLATEAU STATE</a:t>
            </a:r>
            <a:endParaRPr lang="en-GB"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907755B9-2982-A744-1E24-F589DF72B11B}"/>
              </a:ext>
            </a:extLst>
          </p:cNvPr>
          <p:cNvSpPr>
            <a:spLocks noGrp="1"/>
          </p:cNvSpPr>
          <p:nvPr>
            <p:ph idx="1"/>
          </p:nvPr>
        </p:nvSpPr>
        <p:spPr>
          <a:xfrm>
            <a:off x="457200" y="1844824"/>
            <a:ext cx="8229600" cy="4525963"/>
          </a:xfrm>
        </p:spPr>
        <p:txBody>
          <a:bodyPr>
            <a:normAutofit/>
          </a:bodyPr>
          <a:lstStyle/>
          <a:p>
            <a:r>
              <a:rPr lang="en-US" dirty="0">
                <a:latin typeface="Arial Narrow" panose="020B0606020202030204" pitchFamily="34" charset="0"/>
              </a:rPr>
              <a:t>The catchment selected for the case study is Langtang in Plateau State.</a:t>
            </a:r>
          </a:p>
          <a:p>
            <a:r>
              <a:rPr lang="en-US" dirty="0">
                <a:latin typeface="Arial Narrow" panose="020B0606020202030204" pitchFamily="34" charset="0"/>
              </a:rPr>
              <a:t>Langtang is located in the southern part of Plateau State.</a:t>
            </a:r>
          </a:p>
          <a:p>
            <a:r>
              <a:rPr lang="en-US" dirty="0">
                <a:latin typeface="Arial Narrow" panose="020B0606020202030204" pitchFamily="34" charset="0"/>
              </a:rPr>
              <a:t>It has a population of 142,316 and projected population of 209,400 by 2022 (NPC, 2006)</a:t>
            </a:r>
          </a:p>
          <a:p>
            <a:r>
              <a:rPr lang="en-US" dirty="0">
                <a:latin typeface="Arial Narrow" panose="020B0606020202030204" pitchFamily="34" charset="0"/>
              </a:rPr>
              <a:t>The drainage is dendritic.</a:t>
            </a:r>
          </a:p>
          <a:p>
            <a:endParaRPr lang="en-US" dirty="0"/>
          </a:p>
          <a:p>
            <a:endParaRPr lang="en-GB" dirty="0"/>
          </a:p>
        </p:txBody>
      </p:sp>
    </p:spTree>
    <p:extLst>
      <p:ext uri="{BB962C8B-B14F-4D97-AF65-F5344CB8AC3E}">
        <p14:creationId xmlns:p14="http://schemas.microsoft.com/office/powerpoint/2010/main" val="363691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F7BC3-A486-82D9-3F11-584FEC9604E8}"/>
              </a:ext>
            </a:extLst>
          </p:cNvPr>
          <p:cNvSpPr>
            <a:spLocks noGrp="1"/>
          </p:cNvSpPr>
          <p:nvPr>
            <p:ph idx="1"/>
          </p:nvPr>
        </p:nvSpPr>
        <p:spPr>
          <a:xfrm>
            <a:off x="323528" y="404664"/>
            <a:ext cx="8640960" cy="5832648"/>
          </a:xfrm>
        </p:spPr>
        <p:txBody>
          <a:bodyPr>
            <a:normAutofit fontScale="92500" lnSpcReduction="10000"/>
          </a:bodyPr>
          <a:lstStyle/>
          <a:p>
            <a:r>
              <a:rPr lang="en-US" dirty="0">
                <a:latin typeface="Arial Narrow" panose="020B0606020202030204" pitchFamily="34" charset="0"/>
              </a:rPr>
              <a:t>Three rivers drain the area, two of which has been impounded.</a:t>
            </a:r>
          </a:p>
          <a:p>
            <a:r>
              <a:rPr lang="en-US" dirty="0">
                <a:latin typeface="Arial Narrow" panose="020B0606020202030204" pitchFamily="34" charset="0"/>
              </a:rPr>
              <a:t>The major rock types are Porphyritic biotite granite which underlain the area with intrusions of medium grained biotite granites, rhyolite, and trachyte. </a:t>
            </a:r>
          </a:p>
          <a:p>
            <a:r>
              <a:rPr lang="en-US" dirty="0">
                <a:latin typeface="Arial Narrow" panose="020B0606020202030204" pitchFamily="34" charset="0"/>
              </a:rPr>
              <a:t>Sources of water are from rivers, streams, dam and hand dug wells and hand pumps.</a:t>
            </a:r>
          </a:p>
          <a:p>
            <a:r>
              <a:rPr lang="en-US" dirty="0">
                <a:latin typeface="Arial Narrow" panose="020B0606020202030204" pitchFamily="34" charset="0"/>
              </a:rPr>
              <a:t>The aquifers are the river alluvium, weathered Overburden and fractured aquifer.</a:t>
            </a:r>
          </a:p>
          <a:p>
            <a:r>
              <a:rPr lang="en-US" dirty="0">
                <a:latin typeface="Arial Narrow" panose="020B0606020202030204" pitchFamily="34" charset="0"/>
              </a:rPr>
              <a:t>It has temperature of 27 – 33</a:t>
            </a:r>
            <a:r>
              <a:rPr lang="en-US" baseline="30000" dirty="0">
                <a:latin typeface="Arial Narrow" panose="020B0606020202030204" pitchFamily="34" charset="0"/>
              </a:rPr>
              <a:t>O</a:t>
            </a:r>
            <a:r>
              <a:rPr lang="en-US" dirty="0">
                <a:latin typeface="Arial Narrow" panose="020B0606020202030204" pitchFamily="34" charset="0"/>
              </a:rPr>
              <a:t>C</a:t>
            </a:r>
          </a:p>
          <a:p>
            <a:r>
              <a:rPr lang="en-GB" dirty="0">
                <a:latin typeface="Arial Narrow" panose="020B0606020202030204" pitchFamily="34" charset="0"/>
              </a:rPr>
              <a:t>The terrain is flat in the east and hilly in the west, where the rivers and the streams originate.</a:t>
            </a:r>
          </a:p>
        </p:txBody>
      </p:sp>
    </p:spTree>
    <p:extLst>
      <p:ext uri="{BB962C8B-B14F-4D97-AF65-F5344CB8AC3E}">
        <p14:creationId xmlns:p14="http://schemas.microsoft.com/office/powerpoint/2010/main" val="119684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EB384D-0BDC-6186-BC96-07BA6FB2BF63}"/>
              </a:ext>
            </a:extLst>
          </p:cNvPr>
          <p:cNvSpPr>
            <a:spLocks noGrp="1"/>
          </p:cNvSpPr>
          <p:nvPr>
            <p:ph type="body" idx="1"/>
          </p:nvPr>
        </p:nvSpPr>
        <p:spPr>
          <a:xfrm>
            <a:off x="339725" y="4509120"/>
            <a:ext cx="4040188" cy="1008112"/>
          </a:xfrm>
        </p:spPr>
        <p:txBody>
          <a:bodyPr>
            <a:noAutofit/>
          </a:bodyPr>
          <a:lstStyle/>
          <a:p>
            <a:r>
              <a:rPr lang="en-US" sz="1800" dirty="0">
                <a:latin typeface="Arial Narrow" panose="020B0606020202030204" pitchFamily="34" charset="0"/>
              </a:rPr>
              <a:t>Plate I: The </a:t>
            </a:r>
            <a:r>
              <a:rPr lang="en-US" sz="1800" dirty="0" err="1">
                <a:latin typeface="Arial Narrow" panose="020B0606020202030204" pitchFamily="34" charset="0"/>
              </a:rPr>
              <a:t>Chalyat</a:t>
            </a:r>
            <a:r>
              <a:rPr lang="en-US" sz="1800" dirty="0">
                <a:latin typeface="Arial Narrow" panose="020B0606020202030204" pitchFamily="34" charset="0"/>
              </a:rPr>
              <a:t> stream. Further away are the medium grained biotite granite Hills</a:t>
            </a:r>
            <a:endParaRPr lang="en-GB" sz="1800" dirty="0">
              <a:latin typeface="Arial Narrow" panose="020B0606020202030204" pitchFamily="34" charset="0"/>
            </a:endParaRPr>
          </a:p>
        </p:txBody>
      </p:sp>
      <p:sp>
        <p:nvSpPr>
          <p:cNvPr id="5" name="Text Placeholder 4">
            <a:extLst>
              <a:ext uri="{FF2B5EF4-FFF2-40B4-BE49-F238E27FC236}">
                <a16:creationId xmlns:a16="http://schemas.microsoft.com/office/drawing/2014/main" id="{35DFB88E-EAD2-A4BE-FF47-78A2CF768C0A}"/>
              </a:ext>
            </a:extLst>
          </p:cNvPr>
          <p:cNvSpPr>
            <a:spLocks noGrp="1"/>
          </p:cNvSpPr>
          <p:nvPr>
            <p:ph type="body" sz="quarter" idx="3"/>
          </p:nvPr>
        </p:nvSpPr>
        <p:spPr>
          <a:xfrm>
            <a:off x="4762500" y="4509120"/>
            <a:ext cx="4041775" cy="1152127"/>
          </a:xfrm>
        </p:spPr>
        <p:txBody>
          <a:bodyPr>
            <a:noAutofit/>
          </a:bodyPr>
          <a:lstStyle/>
          <a:p>
            <a:r>
              <a:rPr lang="en-US" sz="1600" dirty="0">
                <a:latin typeface="Arial Narrow" panose="020B0606020202030204" pitchFamily="34" charset="0"/>
              </a:rPr>
              <a:t>Plate II: A typical opened  hand dug well at Langtang. The well is over 50 years old, with a total depth of 15 m and depth to water of 10 meters.</a:t>
            </a:r>
            <a:endParaRPr lang="en-GB" sz="1600" dirty="0">
              <a:latin typeface="Arial Narrow" panose="020B0606020202030204" pitchFamily="34" charset="0"/>
            </a:endParaRPr>
          </a:p>
        </p:txBody>
      </p:sp>
      <p:pic>
        <p:nvPicPr>
          <p:cNvPr id="7" name="Content Placeholder 6">
            <a:extLst>
              <a:ext uri="{FF2B5EF4-FFF2-40B4-BE49-F238E27FC236}">
                <a16:creationId xmlns:a16="http://schemas.microsoft.com/office/drawing/2014/main" id="{4DBBE8D9-DE9C-FEA9-9935-32BEF0F5183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66847" y="554119"/>
            <a:ext cx="3097738" cy="3528392"/>
          </a:xfrm>
          <a:prstGeom prst="rect">
            <a:avLst/>
          </a:prstGeom>
          <a:noFill/>
          <a:ln>
            <a:noFill/>
          </a:ln>
        </p:spPr>
      </p:pic>
      <p:pic>
        <p:nvPicPr>
          <p:cNvPr id="8" name="Content Placeholder 7">
            <a:extLst>
              <a:ext uri="{FF2B5EF4-FFF2-40B4-BE49-F238E27FC236}">
                <a16:creationId xmlns:a16="http://schemas.microsoft.com/office/drawing/2014/main" id="{8035874B-AFD2-E73B-2812-506B76F82A71}"/>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772025" y="748707"/>
            <a:ext cx="3242866" cy="3269852"/>
          </a:xfrm>
          <a:prstGeom prst="rect">
            <a:avLst/>
          </a:prstGeom>
          <a:noFill/>
          <a:ln>
            <a:noFill/>
          </a:ln>
        </p:spPr>
      </p:pic>
    </p:spTree>
    <p:extLst>
      <p:ext uri="{BB962C8B-B14F-4D97-AF65-F5344CB8AC3E}">
        <p14:creationId xmlns:p14="http://schemas.microsoft.com/office/powerpoint/2010/main" val="382878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133F61-9188-B742-8688-C5C3EBB585B2}"/>
              </a:ext>
            </a:extLst>
          </p:cNvPr>
          <p:cNvSpPr>
            <a:spLocks noGrp="1"/>
          </p:cNvSpPr>
          <p:nvPr>
            <p:ph type="body" idx="1"/>
          </p:nvPr>
        </p:nvSpPr>
        <p:spPr>
          <a:xfrm>
            <a:off x="27756" y="4365104"/>
            <a:ext cx="4040188" cy="639762"/>
          </a:xfrm>
        </p:spPr>
        <p:txBody>
          <a:bodyPr>
            <a:normAutofit fontScale="85000" lnSpcReduction="20000"/>
          </a:bodyPr>
          <a:lstStyle/>
          <a:p>
            <a:r>
              <a:rPr lang="en-US" dirty="0">
                <a:latin typeface="Arial Narrow" panose="020B0606020202030204" pitchFamily="34" charset="0"/>
              </a:rPr>
              <a:t>Plate III: A river alluvium which serve as aquifer in the dry season</a:t>
            </a:r>
            <a:endParaRPr lang="en-GB" dirty="0">
              <a:latin typeface="Arial Narrow" panose="020B0606020202030204" pitchFamily="34" charset="0"/>
            </a:endParaRPr>
          </a:p>
        </p:txBody>
      </p:sp>
      <p:sp>
        <p:nvSpPr>
          <p:cNvPr id="5" name="Text Placeholder 4">
            <a:extLst>
              <a:ext uri="{FF2B5EF4-FFF2-40B4-BE49-F238E27FC236}">
                <a16:creationId xmlns:a16="http://schemas.microsoft.com/office/drawing/2014/main" id="{24FBFA78-D5DC-CF50-6BA7-E5C04BAC7BEA}"/>
              </a:ext>
            </a:extLst>
          </p:cNvPr>
          <p:cNvSpPr>
            <a:spLocks noGrp="1"/>
          </p:cNvSpPr>
          <p:nvPr>
            <p:ph type="body" sz="quarter" idx="3"/>
          </p:nvPr>
        </p:nvSpPr>
        <p:spPr>
          <a:xfrm>
            <a:off x="4354962" y="4390865"/>
            <a:ext cx="4041775" cy="639762"/>
          </a:xfrm>
        </p:spPr>
        <p:txBody>
          <a:bodyPr>
            <a:normAutofit fontScale="85000" lnSpcReduction="20000"/>
          </a:bodyPr>
          <a:lstStyle/>
          <a:p>
            <a:r>
              <a:rPr lang="en-US" dirty="0">
                <a:latin typeface="Arial Narrow" panose="020B0606020202030204" pitchFamily="34" charset="0"/>
              </a:rPr>
              <a:t>Plate IV: The Langtang Dam. The rhyolite hills at flank</a:t>
            </a:r>
            <a:endParaRPr lang="en-GB" dirty="0">
              <a:latin typeface="Arial Narrow" panose="020B0606020202030204" pitchFamily="34" charset="0"/>
            </a:endParaRPr>
          </a:p>
        </p:txBody>
      </p:sp>
      <p:pic>
        <p:nvPicPr>
          <p:cNvPr id="7" name="Content Placeholder 6">
            <a:extLst>
              <a:ext uri="{FF2B5EF4-FFF2-40B4-BE49-F238E27FC236}">
                <a16:creationId xmlns:a16="http://schemas.microsoft.com/office/drawing/2014/main" id="{A2993323-A8F5-E938-61C0-9C98E08EA011}"/>
              </a:ext>
            </a:extLst>
          </p:cNvPr>
          <p:cNvPicPr>
            <a:picLocks noGrp="1" noChangeAspect="1"/>
          </p:cNvPicPr>
          <p:nvPr>
            <p:ph sz="half" idx="2"/>
          </p:nvPr>
        </p:nvPicPr>
        <p:blipFill>
          <a:blip r:embed="rId2" cstate="print"/>
          <a:srcRect/>
          <a:stretch>
            <a:fillRect/>
          </a:stretch>
        </p:blipFill>
        <p:spPr bwMode="auto">
          <a:xfrm>
            <a:off x="683568" y="200073"/>
            <a:ext cx="3384376" cy="3951288"/>
          </a:xfrm>
          <a:prstGeom prst="rect">
            <a:avLst/>
          </a:prstGeom>
          <a:noFill/>
          <a:ln w="9525">
            <a:noFill/>
            <a:miter lim="800000"/>
            <a:headEnd/>
            <a:tailEnd/>
          </a:ln>
        </p:spPr>
      </p:pic>
      <p:pic>
        <p:nvPicPr>
          <p:cNvPr id="8" name="Content Placeholder 7">
            <a:extLst>
              <a:ext uri="{FF2B5EF4-FFF2-40B4-BE49-F238E27FC236}">
                <a16:creationId xmlns:a16="http://schemas.microsoft.com/office/drawing/2014/main" id="{9DCE862D-9EBC-44C6-124A-FB71C5E6CD46}"/>
              </a:ext>
            </a:extLst>
          </p:cNvPr>
          <p:cNvPicPr>
            <a:picLocks noGrp="1" noChangeAspect="1"/>
          </p:cNvPicPr>
          <p:nvPr>
            <p:ph sz="quarter" idx="4"/>
          </p:nvPr>
        </p:nvPicPr>
        <p:blipFill>
          <a:blip r:embed="rId3" cstate="print"/>
          <a:srcRect/>
          <a:stretch>
            <a:fillRect/>
          </a:stretch>
        </p:blipFill>
        <p:spPr bwMode="auto">
          <a:xfrm>
            <a:off x="4355976" y="205046"/>
            <a:ext cx="3384376" cy="3951288"/>
          </a:xfrm>
          <a:prstGeom prst="rect">
            <a:avLst/>
          </a:prstGeom>
          <a:noFill/>
          <a:ln w="9525">
            <a:noFill/>
            <a:miter lim="800000"/>
            <a:headEnd/>
            <a:tailEnd/>
          </a:ln>
        </p:spPr>
      </p:pic>
    </p:spTree>
    <p:extLst>
      <p:ext uri="{BB962C8B-B14F-4D97-AF65-F5344CB8AC3E}">
        <p14:creationId xmlns:p14="http://schemas.microsoft.com/office/powerpoint/2010/main" val="210853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E4AC-FF07-CDA9-8309-40304F943882}"/>
              </a:ext>
            </a:extLst>
          </p:cNvPr>
          <p:cNvSpPr>
            <a:spLocks noGrp="1"/>
          </p:cNvSpPr>
          <p:nvPr>
            <p:ph type="title"/>
          </p:nvPr>
        </p:nvSpPr>
        <p:spPr/>
        <p:txBody>
          <a:bodyPr>
            <a:normAutofit fontScale="90000"/>
          </a:bodyPr>
          <a:lstStyle/>
          <a:p>
            <a:r>
              <a:rPr lang="en-US" dirty="0">
                <a:latin typeface="Arial Narrow" panose="020B0606020202030204" pitchFamily="34" charset="0"/>
              </a:rPr>
              <a:t>Table 1: Microbiological Content of Water Sources in Langtang</a:t>
            </a:r>
            <a:endParaRPr lang="en-GB"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id="{19003DA5-37DA-9463-84D1-B5B17A7FD571}"/>
              </a:ext>
            </a:extLst>
          </p:cNvPr>
          <p:cNvGraphicFramePr>
            <a:graphicFrameLocks noGrp="1"/>
          </p:cNvGraphicFramePr>
          <p:nvPr>
            <p:ph idx="1"/>
            <p:extLst>
              <p:ext uri="{D42A27DB-BD31-4B8C-83A1-F6EECF244321}">
                <p14:modId xmlns:p14="http://schemas.microsoft.com/office/powerpoint/2010/main" val="3679261013"/>
              </p:ext>
            </p:extLst>
          </p:nvPr>
        </p:nvGraphicFramePr>
        <p:xfrm>
          <a:off x="179512" y="1584960"/>
          <a:ext cx="8964488" cy="5273040"/>
        </p:xfrm>
        <a:graphic>
          <a:graphicData uri="http://schemas.openxmlformats.org/drawingml/2006/table">
            <a:tbl>
              <a:tblPr firstRow="1" bandRow="1">
                <a:tableStyleId>{5C22544A-7EE6-4342-B048-85BDC9FD1C3A}</a:tableStyleId>
              </a:tblPr>
              <a:tblGrid>
                <a:gridCol w="1412065">
                  <a:extLst>
                    <a:ext uri="{9D8B030D-6E8A-4147-A177-3AD203B41FA5}">
                      <a16:colId xmlns:a16="http://schemas.microsoft.com/office/drawing/2014/main" val="351486236"/>
                    </a:ext>
                  </a:extLst>
                </a:gridCol>
                <a:gridCol w="1270858">
                  <a:extLst>
                    <a:ext uri="{9D8B030D-6E8A-4147-A177-3AD203B41FA5}">
                      <a16:colId xmlns:a16="http://schemas.microsoft.com/office/drawing/2014/main" val="3271648880"/>
                    </a:ext>
                  </a:extLst>
                </a:gridCol>
                <a:gridCol w="1835684">
                  <a:extLst>
                    <a:ext uri="{9D8B030D-6E8A-4147-A177-3AD203B41FA5}">
                      <a16:colId xmlns:a16="http://schemas.microsoft.com/office/drawing/2014/main" val="1745681201"/>
                    </a:ext>
                  </a:extLst>
                </a:gridCol>
                <a:gridCol w="2118097">
                  <a:extLst>
                    <a:ext uri="{9D8B030D-6E8A-4147-A177-3AD203B41FA5}">
                      <a16:colId xmlns:a16="http://schemas.microsoft.com/office/drawing/2014/main" val="2184826013"/>
                    </a:ext>
                  </a:extLst>
                </a:gridCol>
                <a:gridCol w="2327784">
                  <a:extLst>
                    <a:ext uri="{9D8B030D-6E8A-4147-A177-3AD203B41FA5}">
                      <a16:colId xmlns:a16="http://schemas.microsoft.com/office/drawing/2014/main" val="4119934239"/>
                    </a:ext>
                  </a:extLst>
                </a:gridCol>
              </a:tblGrid>
              <a:tr h="548918">
                <a:tc>
                  <a:txBody>
                    <a:bodyPr/>
                    <a:lstStyle/>
                    <a:p>
                      <a:r>
                        <a:rPr lang="en-US" sz="1600" dirty="0">
                          <a:latin typeface="Arial Narrow" panose="020B0606020202030204" pitchFamily="34" charset="0"/>
                        </a:rPr>
                        <a:t>Source of water</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No of Samples</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Range in Plate Count</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Coliform Count (</a:t>
                      </a:r>
                      <a:r>
                        <a:rPr lang="en-US" sz="1600" dirty="0" err="1">
                          <a:latin typeface="Arial Narrow" panose="020B0606020202030204" pitchFamily="34" charset="0"/>
                        </a:rPr>
                        <a:t>Cfu</a:t>
                      </a:r>
                      <a:r>
                        <a:rPr lang="en-US" sz="1600" dirty="0">
                          <a:latin typeface="Arial Narrow" panose="020B0606020202030204" pitchFamily="34" charset="0"/>
                        </a:rPr>
                        <a:t>/ml)</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Isolates </a:t>
                      </a:r>
                      <a:endParaRPr lang="en-GB" sz="1600" dirty="0">
                        <a:latin typeface="Arial Narrow" panose="020B0606020202030204" pitchFamily="34" charset="0"/>
                      </a:endParaRPr>
                    </a:p>
                  </a:txBody>
                  <a:tcPr/>
                </a:tc>
                <a:extLst>
                  <a:ext uri="{0D108BD9-81ED-4DB2-BD59-A6C34878D82A}">
                    <a16:rowId xmlns:a16="http://schemas.microsoft.com/office/drawing/2014/main" val="2492691629"/>
                  </a:ext>
                </a:extLst>
              </a:tr>
              <a:tr h="1011164">
                <a:tc>
                  <a:txBody>
                    <a:bodyPr/>
                    <a:lstStyle/>
                    <a:p>
                      <a:r>
                        <a:rPr lang="en-US" sz="1600" dirty="0">
                          <a:latin typeface="Arial Narrow" panose="020B0606020202030204" pitchFamily="34" charset="0"/>
                        </a:rPr>
                        <a:t>River</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8</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9 - 93</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1 - 19</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Proteus Spp. Staphylococcus Aureus. E. Coli and </a:t>
                      </a:r>
                      <a:r>
                        <a:rPr lang="en-US" sz="1600" dirty="0" err="1">
                          <a:latin typeface="Arial Narrow" panose="020B0606020202030204" pitchFamily="34" charset="0"/>
                        </a:rPr>
                        <a:t>Baccilus</a:t>
                      </a:r>
                      <a:r>
                        <a:rPr lang="en-US" sz="1600" dirty="0">
                          <a:latin typeface="Arial Narrow" panose="020B0606020202030204" pitchFamily="34" charset="0"/>
                        </a:rPr>
                        <a:t> Spp. E. coli is common in the rivers</a:t>
                      </a:r>
                      <a:endParaRPr lang="en-GB" sz="1600" dirty="0">
                        <a:latin typeface="Arial Narrow" panose="020B0606020202030204" pitchFamily="34" charset="0"/>
                      </a:endParaRPr>
                    </a:p>
                  </a:txBody>
                  <a:tcPr/>
                </a:tc>
                <a:extLst>
                  <a:ext uri="{0D108BD9-81ED-4DB2-BD59-A6C34878D82A}">
                    <a16:rowId xmlns:a16="http://schemas.microsoft.com/office/drawing/2014/main" val="109444800"/>
                  </a:ext>
                </a:extLst>
              </a:tr>
              <a:tr h="780041">
                <a:tc>
                  <a:txBody>
                    <a:bodyPr/>
                    <a:lstStyle/>
                    <a:p>
                      <a:r>
                        <a:rPr lang="en-US" sz="1600" dirty="0">
                          <a:latin typeface="Arial Narrow" panose="020B0606020202030204" pitchFamily="34" charset="0"/>
                        </a:rPr>
                        <a:t>Stream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8</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39 - 69</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22 - 42</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E.coli, Staphylococcus aureus and Proteus Spp. E. coli common to all sources</a:t>
                      </a:r>
                      <a:endParaRPr lang="en-GB" sz="1600" dirty="0">
                        <a:latin typeface="Arial Narrow" panose="020B0606020202030204" pitchFamily="34" charset="0"/>
                      </a:endParaRPr>
                    </a:p>
                  </a:txBody>
                  <a:tcPr/>
                </a:tc>
                <a:extLst>
                  <a:ext uri="{0D108BD9-81ED-4DB2-BD59-A6C34878D82A}">
                    <a16:rowId xmlns:a16="http://schemas.microsoft.com/office/drawing/2014/main" val="2980015120"/>
                  </a:ext>
                </a:extLst>
              </a:tr>
              <a:tr h="1242287">
                <a:tc>
                  <a:txBody>
                    <a:bodyPr/>
                    <a:lstStyle/>
                    <a:p>
                      <a:r>
                        <a:rPr lang="en-US" sz="1600" dirty="0">
                          <a:latin typeface="Arial Narrow" panose="020B0606020202030204" pitchFamily="34" charset="0"/>
                        </a:rPr>
                        <a:t>Hand Dug well</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4</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6 - 51</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3 - 29</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Staphylococcus aureus, E. coli, Proteus Spp., </a:t>
                      </a:r>
                      <a:r>
                        <a:rPr lang="en-US" sz="1600" dirty="0" err="1">
                          <a:latin typeface="Arial Narrow" panose="020B0606020202030204" pitchFamily="34" charset="0"/>
                        </a:rPr>
                        <a:t>Bacilus</a:t>
                      </a:r>
                      <a:r>
                        <a:rPr lang="en-US" sz="1600" dirty="0">
                          <a:latin typeface="Arial Narrow" panose="020B0606020202030204" pitchFamily="34" charset="0"/>
                        </a:rPr>
                        <a:t> </a:t>
                      </a:r>
                      <a:r>
                        <a:rPr lang="en-US" sz="1600" dirty="0" err="1">
                          <a:latin typeface="Arial Narrow" panose="020B0606020202030204" pitchFamily="34" charset="0"/>
                        </a:rPr>
                        <a:t>Spp</a:t>
                      </a:r>
                      <a:r>
                        <a:rPr lang="en-US" sz="1600" dirty="0">
                          <a:latin typeface="Arial Narrow" panose="020B0606020202030204" pitchFamily="34" charset="0"/>
                        </a:rPr>
                        <a:t> and Salmonella Typhi.  Staph. Aureus common in all sources</a:t>
                      </a:r>
                      <a:endParaRPr lang="en-GB" sz="1600" dirty="0">
                        <a:latin typeface="Arial Narrow" panose="020B0606020202030204" pitchFamily="34" charset="0"/>
                      </a:endParaRPr>
                    </a:p>
                  </a:txBody>
                  <a:tcPr/>
                </a:tc>
                <a:extLst>
                  <a:ext uri="{0D108BD9-81ED-4DB2-BD59-A6C34878D82A}">
                    <a16:rowId xmlns:a16="http://schemas.microsoft.com/office/drawing/2014/main" val="2279008535"/>
                  </a:ext>
                </a:extLst>
              </a:tr>
              <a:tr h="317794">
                <a:tc>
                  <a:txBody>
                    <a:bodyPr/>
                    <a:lstStyle/>
                    <a:p>
                      <a:r>
                        <a:rPr lang="en-US" sz="1600" dirty="0">
                          <a:latin typeface="Arial Narrow" panose="020B0606020202030204" pitchFamily="34" charset="0"/>
                        </a:rPr>
                        <a:t>Hand Pump</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1</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75</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71</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E. coli</a:t>
                      </a:r>
                      <a:endParaRPr lang="en-GB" sz="1600" dirty="0">
                        <a:latin typeface="Arial Narrow" panose="020B0606020202030204" pitchFamily="34" charset="0"/>
                      </a:endParaRPr>
                    </a:p>
                  </a:txBody>
                  <a:tcPr/>
                </a:tc>
                <a:extLst>
                  <a:ext uri="{0D108BD9-81ED-4DB2-BD59-A6C34878D82A}">
                    <a16:rowId xmlns:a16="http://schemas.microsoft.com/office/drawing/2014/main" val="2695096980"/>
                  </a:ext>
                </a:extLst>
              </a:tr>
              <a:tr h="780041">
                <a:tc>
                  <a:txBody>
                    <a:bodyPr/>
                    <a:lstStyle/>
                    <a:p>
                      <a:r>
                        <a:rPr lang="en-US" sz="1600" dirty="0">
                          <a:latin typeface="Arial Narrow" panose="020B0606020202030204" pitchFamily="34" charset="0"/>
                        </a:rPr>
                        <a:t>Dam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6</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5 - 43</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1 - 32</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Staphylococcus aureus, E. coli, </a:t>
                      </a:r>
                      <a:r>
                        <a:rPr lang="en-US" sz="1600" dirty="0" err="1">
                          <a:latin typeface="Arial Narrow" panose="020B0606020202030204" pitchFamily="34" charset="0"/>
                        </a:rPr>
                        <a:t>Baccilus</a:t>
                      </a:r>
                      <a:r>
                        <a:rPr lang="en-US" sz="1600" dirty="0">
                          <a:latin typeface="Arial Narrow" panose="020B0606020202030204" pitchFamily="34" charset="0"/>
                        </a:rPr>
                        <a:t> Spp., </a:t>
                      </a:r>
                      <a:r>
                        <a:rPr lang="en-US" sz="1600">
                          <a:latin typeface="Arial Narrow" panose="020B0606020202030204" pitchFamily="34" charset="0"/>
                        </a:rPr>
                        <a:t>Pseudomonas aeruginosa.</a:t>
                      </a:r>
                      <a:endParaRPr lang="en-GB" sz="1600" dirty="0">
                        <a:latin typeface="Arial Narrow" panose="020B0606020202030204" pitchFamily="34" charset="0"/>
                      </a:endParaRPr>
                    </a:p>
                  </a:txBody>
                  <a:tcPr/>
                </a:tc>
                <a:extLst>
                  <a:ext uri="{0D108BD9-81ED-4DB2-BD59-A6C34878D82A}">
                    <a16:rowId xmlns:a16="http://schemas.microsoft.com/office/drawing/2014/main" val="1857648440"/>
                  </a:ext>
                </a:extLst>
              </a:tr>
              <a:tr h="317794">
                <a:tc>
                  <a:txBody>
                    <a:bodyPr/>
                    <a:lstStyle/>
                    <a:p>
                      <a:r>
                        <a:rPr lang="en-US" sz="1600" dirty="0">
                          <a:latin typeface="Arial Narrow" panose="020B0606020202030204" pitchFamily="34" charset="0"/>
                        </a:rPr>
                        <a:t>WHO/NSDWQ</a:t>
                      </a:r>
                      <a:endParaRPr lang="en-GB" sz="1600" dirty="0">
                        <a:latin typeface="Arial Narrow" panose="020B0606020202030204" pitchFamily="34" charset="0"/>
                      </a:endParaRPr>
                    </a:p>
                  </a:txBody>
                  <a:tcPr/>
                </a:tc>
                <a:tc>
                  <a:txBody>
                    <a:bodyPr/>
                    <a:lstStyle/>
                    <a:p>
                      <a:endParaRPr lang="en-GB" sz="1600">
                        <a:latin typeface="Arial Narrow" panose="020B0606020202030204" pitchFamily="34" charset="0"/>
                      </a:endParaRPr>
                    </a:p>
                  </a:txBody>
                  <a:tcPr/>
                </a:tc>
                <a:tc>
                  <a:txBody>
                    <a:bodyPr/>
                    <a:lstStyle/>
                    <a:p>
                      <a:endParaRPr lang="en-GB" sz="1600">
                        <a:latin typeface="Arial Narrow" panose="020B0606020202030204" pitchFamily="34" charset="0"/>
                      </a:endParaRPr>
                    </a:p>
                  </a:txBody>
                  <a:tcPr/>
                </a:tc>
                <a:tc>
                  <a:txBody>
                    <a:bodyPr/>
                    <a:lstStyle/>
                    <a:p>
                      <a:r>
                        <a:rPr lang="en-US" sz="1600" dirty="0">
                          <a:latin typeface="Arial Narrow" panose="020B0606020202030204" pitchFamily="34" charset="0"/>
                        </a:rPr>
                        <a:t>0Cfu/ml/10Cfu/ml</a:t>
                      </a:r>
                      <a:endParaRPr lang="en-GB" sz="1600" dirty="0">
                        <a:latin typeface="Arial Narrow" panose="020B0606020202030204" pitchFamily="34" charset="0"/>
                      </a:endParaRPr>
                    </a:p>
                  </a:txBody>
                  <a:tcPr/>
                </a:tc>
                <a:tc>
                  <a:txBody>
                    <a:bodyPr/>
                    <a:lstStyle/>
                    <a:p>
                      <a:endParaRPr lang="en-GB" sz="1600" dirty="0">
                        <a:latin typeface="Arial Narrow" panose="020B0606020202030204" pitchFamily="34" charset="0"/>
                      </a:endParaRPr>
                    </a:p>
                  </a:txBody>
                  <a:tcPr/>
                </a:tc>
                <a:extLst>
                  <a:ext uri="{0D108BD9-81ED-4DB2-BD59-A6C34878D82A}">
                    <a16:rowId xmlns:a16="http://schemas.microsoft.com/office/drawing/2014/main" val="1580454951"/>
                  </a:ext>
                </a:extLst>
              </a:tr>
            </a:tbl>
          </a:graphicData>
        </a:graphic>
      </p:graphicFrame>
    </p:spTree>
    <p:extLst>
      <p:ext uri="{BB962C8B-B14F-4D97-AF65-F5344CB8AC3E}">
        <p14:creationId xmlns:p14="http://schemas.microsoft.com/office/powerpoint/2010/main" val="330527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B9BA-674A-4592-AB65-9BBAD90A0406}"/>
              </a:ext>
            </a:extLst>
          </p:cNvPr>
          <p:cNvSpPr>
            <a:spLocks noGrp="1"/>
          </p:cNvSpPr>
          <p:nvPr>
            <p:ph type="title"/>
          </p:nvPr>
        </p:nvSpPr>
        <p:spPr/>
        <p:txBody>
          <a:bodyPr/>
          <a:lstStyle/>
          <a:p>
            <a:r>
              <a:rPr lang="en-US" dirty="0">
                <a:latin typeface="Arial Narrow" panose="020B0606020202030204" pitchFamily="34" charset="0"/>
              </a:rPr>
              <a:t>Field Parameters of Water Sources</a:t>
            </a:r>
            <a:endParaRPr lang="en-GB" dirty="0">
              <a:latin typeface="Arial Narrow" panose="020B0606020202030204" pitchFamily="34" charset="0"/>
            </a:endParaRPr>
          </a:p>
        </p:txBody>
      </p:sp>
      <p:graphicFrame>
        <p:nvGraphicFramePr>
          <p:cNvPr id="10" name="Table 10">
            <a:extLst>
              <a:ext uri="{FF2B5EF4-FFF2-40B4-BE49-F238E27FC236}">
                <a16:creationId xmlns:a16="http://schemas.microsoft.com/office/drawing/2014/main" id="{1D0C3EE0-8DD5-6F45-4736-66C5273FE2AC}"/>
              </a:ext>
            </a:extLst>
          </p:cNvPr>
          <p:cNvGraphicFramePr>
            <a:graphicFrameLocks noGrp="1"/>
          </p:cNvGraphicFramePr>
          <p:nvPr>
            <p:ph idx="1"/>
            <p:extLst>
              <p:ext uri="{D42A27DB-BD31-4B8C-83A1-F6EECF244321}">
                <p14:modId xmlns:p14="http://schemas.microsoft.com/office/powerpoint/2010/main" val="106812579"/>
              </p:ext>
            </p:extLst>
          </p:nvPr>
        </p:nvGraphicFramePr>
        <p:xfrm>
          <a:off x="107504" y="1600200"/>
          <a:ext cx="8928996" cy="5069159"/>
        </p:xfrm>
        <a:graphic>
          <a:graphicData uri="http://schemas.openxmlformats.org/drawingml/2006/table">
            <a:tbl>
              <a:tblPr firstRow="1" bandRow="1">
                <a:tableStyleId>{5C22544A-7EE6-4342-B048-85BDC9FD1C3A}</a:tableStyleId>
              </a:tblPr>
              <a:tblGrid>
                <a:gridCol w="1488166">
                  <a:extLst>
                    <a:ext uri="{9D8B030D-6E8A-4147-A177-3AD203B41FA5}">
                      <a16:colId xmlns:a16="http://schemas.microsoft.com/office/drawing/2014/main" val="2167315155"/>
                    </a:ext>
                  </a:extLst>
                </a:gridCol>
                <a:gridCol w="960106">
                  <a:extLst>
                    <a:ext uri="{9D8B030D-6E8A-4147-A177-3AD203B41FA5}">
                      <a16:colId xmlns:a16="http://schemas.microsoft.com/office/drawing/2014/main" val="3578340051"/>
                    </a:ext>
                  </a:extLst>
                </a:gridCol>
                <a:gridCol w="1368152">
                  <a:extLst>
                    <a:ext uri="{9D8B030D-6E8A-4147-A177-3AD203B41FA5}">
                      <a16:colId xmlns:a16="http://schemas.microsoft.com/office/drawing/2014/main" val="1981725932"/>
                    </a:ext>
                  </a:extLst>
                </a:gridCol>
                <a:gridCol w="1656184">
                  <a:extLst>
                    <a:ext uri="{9D8B030D-6E8A-4147-A177-3AD203B41FA5}">
                      <a16:colId xmlns:a16="http://schemas.microsoft.com/office/drawing/2014/main" val="784777906"/>
                    </a:ext>
                  </a:extLst>
                </a:gridCol>
                <a:gridCol w="1584176">
                  <a:extLst>
                    <a:ext uri="{9D8B030D-6E8A-4147-A177-3AD203B41FA5}">
                      <a16:colId xmlns:a16="http://schemas.microsoft.com/office/drawing/2014/main" val="1687525858"/>
                    </a:ext>
                  </a:extLst>
                </a:gridCol>
                <a:gridCol w="1872212">
                  <a:extLst>
                    <a:ext uri="{9D8B030D-6E8A-4147-A177-3AD203B41FA5}">
                      <a16:colId xmlns:a16="http://schemas.microsoft.com/office/drawing/2014/main" val="1528803629"/>
                    </a:ext>
                  </a:extLst>
                </a:gridCol>
              </a:tblGrid>
              <a:tr h="1002691">
                <a:tc>
                  <a:txBody>
                    <a:bodyPr/>
                    <a:lstStyle/>
                    <a:p>
                      <a:r>
                        <a:rPr lang="en-US" dirty="0">
                          <a:latin typeface="Arial Narrow" panose="020B0606020202030204" pitchFamily="34" charset="0"/>
                        </a:rPr>
                        <a:t>Water source</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No of sample</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pH</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Temp (</a:t>
                      </a:r>
                      <a:r>
                        <a:rPr lang="en-US" baseline="30000" dirty="0">
                          <a:latin typeface="Arial Narrow" panose="020B0606020202030204" pitchFamily="34" charset="0"/>
                        </a:rPr>
                        <a:t>O</a:t>
                      </a:r>
                      <a:r>
                        <a:rPr lang="en-US" dirty="0">
                          <a:latin typeface="Arial Narrow" panose="020B0606020202030204" pitchFamily="34" charset="0"/>
                        </a:rPr>
                        <a:t>C)</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TDS (PPM)</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EC (µs/cm)</a:t>
                      </a:r>
                      <a:endParaRPr lang="en-GB" dirty="0">
                        <a:latin typeface="Arial Narrow" panose="020B0606020202030204" pitchFamily="34" charset="0"/>
                      </a:endParaRPr>
                    </a:p>
                  </a:txBody>
                  <a:tcPr/>
                </a:tc>
                <a:extLst>
                  <a:ext uri="{0D108BD9-81ED-4DB2-BD59-A6C34878D82A}">
                    <a16:rowId xmlns:a16="http://schemas.microsoft.com/office/drawing/2014/main" val="3662939628"/>
                  </a:ext>
                </a:extLst>
              </a:tr>
              <a:tr h="580924">
                <a:tc>
                  <a:txBody>
                    <a:bodyPr/>
                    <a:lstStyle/>
                    <a:p>
                      <a:r>
                        <a:rPr lang="en-US" sz="1600" dirty="0">
                          <a:latin typeface="Arial Narrow" panose="020B0606020202030204" pitchFamily="34" charset="0"/>
                        </a:rPr>
                        <a:t>River</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8</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7.03 – 7.74</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20.60 – 34.40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41.00 -  47.00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82.00 – 84.00</a:t>
                      </a:r>
                      <a:endParaRPr lang="en-GB" dirty="0">
                        <a:latin typeface="Arial Narrow" panose="020B0606020202030204" pitchFamily="34" charset="0"/>
                      </a:endParaRPr>
                    </a:p>
                  </a:txBody>
                  <a:tcPr/>
                </a:tc>
                <a:extLst>
                  <a:ext uri="{0D108BD9-81ED-4DB2-BD59-A6C34878D82A}">
                    <a16:rowId xmlns:a16="http://schemas.microsoft.com/office/drawing/2014/main" val="1504267578"/>
                  </a:ext>
                </a:extLst>
              </a:tr>
              <a:tr h="580924">
                <a:tc>
                  <a:txBody>
                    <a:bodyPr/>
                    <a:lstStyle/>
                    <a:p>
                      <a:r>
                        <a:rPr lang="en-US" sz="1600" dirty="0">
                          <a:latin typeface="Arial Narrow" panose="020B0606020202030204" pitchFamily="34" charset="0"/>
                        </a:rPr>
                        <a:t>Stream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8</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7.10 – 7.57</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27.56 – 35.80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51.00 – 78.00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120.00 – 156.00</a:t>
                      </a:r>
                      <a:endParaRPr lang="en-GB" dirty="0">
                        <a:latin typeface="Arial Narrow" panose="020B0606020202030204" pitchFamily="34" charset="0"/>
                      </a:endParaRPr>
                    </a:p>
                  </a:txBody>
                  <a:tcPr/>
                </a:tc>
                <a:extLst>
                  <a:ext uri="{0D108BD9-81ED-4DB2-BD59-A6C34878D82A}">
                    <a16:rowId xmlns:a16="http://schemas.microsoft.com/office/drawing/2014/main" val="1453402917"/>
                  </a:ext>
                </a:extLst>
              </a:tr>
              <a:tr h="580924">
                <a:tc>
                  <a:txBody>
                    <a:bodyPr/>
                    <a:lstStyle/>
                    <a:p>
                      <a:r>
                        <a:rPr lang="en-US" sz="1600" dirty="0">
                          <a:latin typeface="Arial Narrow" panose="020B0606020202030204" pitchFamily="34" charset="0"/>
                        </a:rPr>
                        <a:t>Hand Dug well</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4</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7.36 – 7.51</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31.80  - 32.50</a:t>
                      </a:r>
                      <a:endParaRPr lang="en-GB" dirty="0">
                        <a:latin typeface="Arial Narrow" panose="020B0606020202030204" pitchFamily="34" charset="0"/>
                      </a:endParaRPr>
                    </a:p>
                  </a:txBody>
                  <a:tcPr/>
                </a:tc>
                <a:tc>
                  <a:txBody>
                    <a:bodyPr/>
                    <a:lstStyle/>
                    <a:p>
                      <a:r>
                        <a:rPr lang="en-US">
                          <a:latin typeface="Arial Narrow" panose="020B0606020202030204" pitchFamily="34" charset="0"/>
                        </a:rPr>
                        <a:t>65.00 </a:t>
                      </a:r>
                      <a:r>
                        <a:rPr lang="en-US" dirty="0">
                          <a:latin typeface="Arial Narrow" panose="020B0606020202030204" pitchFamily="34" charset="0"/>
                        </a:rPr>
                        <a:t>– 239.00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130.0 – 478.00</a:t>
                      </a:r>
                      <a:endParaRPr lang="en-GB" dirty="0">
                        <a:latin typeface="Arial Narrow" panose="020B0606020202030204" pitchFamily="34" charset="0"/>
                      </a:endParaRPr>
                    </a:p>
                  </a:txBody>
                  <a:tcPr/>
                </a:tc>
                <a:extLst>
                  <a:ext uri="{0D108BD9-81ED-4DB2-BD59-A6C34878D82A}">
                    <a16:rowId xmlns:a16="http://schemas.microsoft.com/office/drawing/2014/main" val="3782156423"/>
                  </a:ext>
                </a:extLst>
              </a:tr>
              <a:tr h="580924">
                <a:tc>
                  <a:txBody>
                    <a:bodyPr/>
                    <a:lstStyle/>
                    <a:p>
                      <a:r>
                        <a:rPr lang="en-US" sz="1600" dirty="0">
                          <a:latin typeface="Arial Narrow" panose="020B0606020202030204" pitchFamily="34" charset="0"/>
                        </a:rPr>
                        <a:t>Hand Pump</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1</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7.50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31.00</a:t>
                      </a:r>
                      <a:endParaRPr lang="en-GB" dirty="0">
                        <a:latin typeface="Arial Narrow" panose="020B0606020202030204" pitchFamily="34" charset="0"/>
                      </a:endParaRPr>
                    </a:p>
                  </a:txBody>
                  <a:tcPr/>
                </a:tc>
                <a:tc>
                  <a:txBody>
                    <a:bodyPr/>
                    <a:lstStyle/>
                    <a:p>
                      <a:r>
                        <a:rPr lang="en-US">
                          <a:latin typeface="Arial Narrow" panose="020B0606020202030204" pitchFamily="34" charset="0"/>
                        </a:rPr>
                        <a:t>182.00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365.00</a:t>
                      </a:r>
                      <a:endParaRPr lang="en-GB" dirty="0">
                        <a:latin typeface="Arial Narrow" panose="020B0606020202030204" pitchFamily="34" charset="0"/>
                      </a:endParaRPr>
                    </a:p>
                  </a:txBody>
                  <a:tcPr/>
                </a:tc>
                <a:extLst>
                  <a:ext uri="{0D108BD9-81ED-4DB2-BD59-A6C34878D82A}">
                    <a16:rowId xmlns:a16="http://schemas.microsoft.com/office/drawing/2014/main" val="105821609"/>
                  </a:ext>
                </a:extLst>
              </a:tr>
              <a:tr h="580924">
                <a:tc>
                  <a:txBody>
                    <a:bodyPr/>
                    <a:lstStyle/>
                    <a:p>
                      <a:r>
                        <a:rPr lang="en-US" sz="1600" dirty="0">
                          <a:latin typeface="Arial Narrow" panose="020B0606020202030204" pitchFamily="34" charset="0"/>
                        </a:rPr>
                        <a:t>Dam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6</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7.22 – 7.62</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27.60 – 32.50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42.00 – 80.00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84.00 – 160.00</a:t>
                      </a:r>
                      <a:endParaRPr lang="en-GB" dirty="0">
                        <a:latin typeface="Arial Narrow" panose="020B0606020202030204" pitchFamily="34" charset="0"/>
                      </a:endParaRPr>
                    </a:p>
                  </a:txBody>
                  <a:tcPr/>
                </a:tc>
                <a:extLst>
                  <a:ext uri="{0D108BD9-81ED-4DB2-BD59-A6C34878D82A}">
                    <a16:rowId xmlns:a16="http://schemas.microsoft.com/office/drawing/2014/main" val="1131922943"/>
                  </a:ext>
                </a:extLst>
              </a:tr>
              <a:tr h="580924">
                <a:tc>
                  <a:txBody>
                    <a:bodyPr/>
                    <a:lstStyle/>
                    <a:p>
                      <a:r>
                        <a:rPr lang="en-US" sz="1600" dirty="0">
                          <a:latin typeface="Arial Narrow" panose="020B0606020202030204" pitchFamily="34" charset="0"/>
                        </a:rPr>
                        <a:t>WHO/NSDWQ</a:t>
                      </a:r>
                      <a:endParaRPr lang="en-GB" sz="1600"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r>
                        <a:rPr lang="en-US" dirty="0">
                          <a:latin typeface="Arial Narrow" panose="020B0606020202030204" pitchFamily="34" charset="0"/>
                        </a:rPr>
                        <a:t>6.0 – 8.0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Ambient </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500 - 1000  </a:t>
                      </a:r>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extLst>
                  <a:ext uri="{0D108BD9-81ED-4DB2-BD59-A6C34878D82A}">
                    <a16:rowId xmlns:a16="http://schemas.microsoft.com/office/drawing/2014/main" val="1530964966"/>
                  </a:ext>
                </a:extLst>
              </a:tr>
              <a:tr h="58092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655283366"/>
                  </a:ext>
                </a:extLst>
              </a:tr>
            </a:tbl>
          </a:graphicData>
        </a:graphic>
      </p:graphicFrame>
    </p:spTree>
    <p:extLst>
      <p:ext uri="{BB962C8B-B14F-4D97-AF65-F5344CB8AC3E}">
        <p14:creationId xmlns:p14="http://schemas.microsoft.com/office/powerpoint/2010/main" val="274950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9D85-D5D7-051D-7CC3-D6F74AB81752}"/>
              </a:ext>
            </a:extLst>
          </p:cNvPr>
          <p:cNvSpPr>
            <a:spLocks noGrp="1"/>
          </p:cNvSpPr>
          <p:nvPr>
            <p:ph type="title"/>
          </p:nvPr>
        </p:nvSpPr>
        <p:spPr/>
        <p:txBody>
          <a:bodyPr>
            <a:normAutofit fontScale="90000"/>
          </a:bodyPr>
          <a:lstStyle/>
          <a:p>
            <a:r>
              <a:rPr lang="en-US" dirty="0">
                <a:latin typeface="Arial Narrow" panose="020B0606020202030204" pitchFamily="34" charset="0"/>
              </a:rPr>
              <a:t>Chemical </a:t>
            </a:r>
            <a:r>
              <a:rPr lang="en-US" dirty="0" err="1">
                <a:latin typeface="Arial Narrow" panose="020B0606020202030204" pitchFamily="34" charset="0"/>
              </a:rPr>
              <a:t>Prameters</a:t>
            </a:r>
            <a:r>
              <a:rPr lang="en-US" dirty="0">
                <a:latin typeface="Arial Narrow" panose="020B0606020202030204" pitchFamily="34" charset="0"/>
              </a:rPr>
              <a:t> (Anions – ppm) of Waters in some of the Sources</a:t>
            </a:r>
            <a:endParaRPr lang="en-GB"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id="{8DF33C06-53BF-AFCA-3BF2-5E5703DB4576}"/>
              </a:ext>
            </a:extLst>
          </p:cNvPr>
          <p:cNvGraphicFramePr>
            <a:graphicFrameLocks noGrp="1"/>
          </p:cNvGraphicFramePr>
          <p:nvPr>
            <p:ph idx="1"/>
            <p:extLst>
              <p:ext uri="{D42A27DB-BD31-4B8C-83A1-F6EECF244321}">
                <p14:modId xmlns:p14="http://schemas.microsoft.com/office/powerpoint/2010/main" val="2741637576"/>
              </p:ext>
            </p:extLst>
          </p:nvPr>
        </p:nvGraphicFramePr>
        <p:xfrm>
          <a:off x="457200" y="1600200"/>
          <a:ext cx="8229600" cy="478112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702838367"/>
                    </a:ext>
                  </a:extLst>
                </a:gridCol>
                <a:gridCol w="1087016">
                  <a:extLst>
                    <a:ext uri="{9D8B030D-6E8A-4147-A177-3AD203B41FA5}">
                      <a16:colId xmlns:a16="http://schemas.microsoft.com/office/drawing/2014/main" val="3185724761"/>
                    </a:ext>
                  </a:extLst>
                </a:gridCol>
                <a:gridCol w="1368152">
                  <a:extLst>
                    <a:ext uri="{9D8B030D-6E8A-4147-A177-3AD203B41FA5}">
                      <a16:colId xmlns:a16="http://schemas.microsoft.com/office/drawing/2014/main" val="3131237555"/>
                    </a:ext>
                  </a:extLst>
                </a:gridCol>
                <a:gridCol w="1296144">
                  <a:extLst>
                    <a:ext uri="{9D8B030D-6E8A-4147-A177-3AD203B41FA5}">
                      <a16:colId xmlns:a16="http://schemas.microsoft.com/office/drawing/2014/main" val="1945377825"/>
                    </a:ext>
                  </a:extLst>
                </a:gridCol>
                <a:gridCol w="1440160">
                  <a:extLst>
                    <a:ext uri="{9D8B030D-6E8A-4147-A177-3AD203B41FA5}">
                      <a16:colId xmlns:a16="http://schemas.microsoft.com/office/drawing/2014/main" val="270355543"/>
                    </a:ext>
                  </a:extLst>
                </a:gridCol>
                <a:gridCol w="1666528">
                  <a:extLst>
                    <a:ext uri="{9D8B030D-6E8A-4147-A177-3AD203B41FA5}">
                      <a16:colId xmlns:a16="http://schemas.microsoft.com/office/drawing/2014/main" val="2548890182"/>
                    </a:ext>
                  </a:extLst>
                </a:gridCol>
              </a:tblGrid>
              <a:tr h="1068124">
                <a:tc>
                  <a:txBody>
                    <a:bodyPr/>
                    <a:lstStyle/>
                    <a:p>
                      <a:r>
                        <a:rPr lang="en-US" dirty="0">
                          <a:latin typeface="Arial Narrow" panose="020B0606020202030204" pitchFamily="34" charset="0"/>
                        </a:rPr>
                        <a:t>Water source</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No of sample</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Cl</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SO</a:t>
                      </a:r>
                      <a:r>
                        <a:rPr lang="en-US" baseline="-25000" dirty="0">
                          <a:latin typeface="Arial Narrow" panose="020B0606020202030204" pitchFamily="34" charset="0"/>
                        </a:rPr>
                        <a:t>4</a:t>
                      </a:r>
                      <a:endParaRPr lang="en-GB" baseline="-25000" dirty="0">
                        <a:latin typeface="Arial Narrow" panose="020B0606020202030204" pitchFamily="34" charset="0"/>
                      </a:endParaRPr>
                    </a:p>
                  </a:txBody>
                  <a:tcPr/>
                </a:tc>
                <a:tc>
                  <a:txBody>
                    <a:bodyPr/>
                    <a:lstStyle/>
                    <a:p>
                      <a:r>
                        <a:rPr lang="en-US" dirty="0">
                          <a:latin typeface="Arial Narrow" panose="020B0606020202030204" pitchFamily="34" charset="0"/>
                        </a:rPr>
                        <a:t>NO</a:t>
                      </a:r>
                      <a:r>
                        <a:rPr lang="en-US" baseline="-25000" dirty="0">
                          <a:latin typeface="Arial Narrow" panose="020B0606020202030204" pitchFamily="34" charset="0"/>
                        </a:rPr>
                        <a:t>3</a:t>
                      </a:r>
                      <a:endParaRPr lang="en-GB" baseline="-25000" dirty="0">
                        <a:latin typeface="Arial Narrow" panose="020B0606020202030204" pitchFamily="34" charset="0"/>
                      </a:endParaRPr>
                    </a:p>
                  </a:txBody>
                  <a:tcPr/>
                </a:tc>
                <a:tc>
                  <a:txBody>
                    <a:bodyPr/>
                    <a:lstStyle/>
                    <a:p>
                      <a:r>
                        <a:rPr lang="en-US" dirty="0">
                          <a:latin typeface="Arial Narrow" panose="020B0606020202030204" pitchFamily="34" charset="0"/>
                        </a:rPr>
                        <a:t>Alkalinity</a:t>
                      </a:r>
                      <a:endParaRPr lang="en-GB" dirty="0">
                        <a:latin typeface="Arial Narrow" panose="020B0606020202030204" pitchFamily="34" charset="0"/>
                      </a:endParaRPr>
                    </a:p>
                  </a:txBody>
                  <a:tcPr/>
                </a:tc>
                <a:extLst>
                  <a:ext uri="{0D108BD9-81ED-4DB2-BD59-A6C34878D82A}">
                    <a16:rowId xmlns:a16="http://schemas.microsoft.com/office/drawing/2014/main" val="816201688"/>
                  </a:ext>
                </a:extLst>
              </a:tr>
              <a:tr h="618834">
                <a:tc>
                  <a:txBody>
                    <a:bodyPr/>
                    <a:lstStyle/>
                    <a:p>
                      <a:r>
                        <a:rPr lang="en-US" sz="1600" dirty="0">
                          <a:latin typeface="Arial Narrow" panose="020B0606020202030204" pitchFamily="34" charset="0"/>
                        </a:rPr>
                        <a:t>River</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8</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15.00-20.00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1.00-91.25</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5.85-18.00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80.00-100.00</a:t>
                      </a:r>
                      <a:endParaRPr lang="en-GB" dirty="0">
                        <a:latin typeface="Arial Narrow" panose="020B0606020202030204" pitchFamily="34" charset="0"/>
                      </a:endParaRPr>
                    </a:p>
                  </a:txBody>
                  <a:tcPr/>
                </a:tc>
                <a:extLst>
                  <a:ext uri="{0D108BD9-81ED-4DB2-BD59-A6C34878D82A}">
                    <a16:rowId xmlns:a16="http://schemas.microsoft.com/office/drawing/2014/main" val="32497574"/>
                  </a:ext>
                </a:extLst>
              </a:tr>
              <a:tr h="618834">
                <a:tc>
                  <a:txBody>
                    <a:bodyPr/>
                    <a:lstStyle/>
                    <a:p>
                      <a:r>
                        <a:rPr lang="en-US" sz="1600" dirty="0">
                          <a:latin typeface="Arial Narrow" panose="020B0606020202030204" pitchFamily="34" charset="0"/>
                        </a:rPr>
                        <a:t>Stream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8</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15.00-20.00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5.80-22.56</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9.00-27.00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120.00-140.00</a:t>
                      </a:r>
                      <a:endParaRPr lang="en-GB" dirty="0">
                        <a:latin typeface="Arial Narrow" panose="020B0606020202030204" pitchFamily="34" charset="0"/>
                      </a:endParaRPr>
                    </a:p>
                  </a:txBody>
                  <a:tcPr/>
                </a:tc>
                <a:extLst>
                  <a:ext uri="{0D108BD9-81ED-4DB2-BD59-A6C34878D82A}">
                    <a16:rowId xmlns:a16="http://schemas.microsoft.com/office/drawing/2014/main" val="1217655235"/>
                  </a:ext>
                </a:extLst>
              </a:tr>
              <a:tr h="618834">
                <a:tc>
                  <a:txBody>
                    <a:bodyPr/>
                    <a:lstStyle/>
                    <a:p>
                      <a:r>
                        <a:rPr lang="en-US" sz="1600" dirty="0">
                          <a:latin typeface="Arial Narrow" panose="020B0606020202030204" pitchFamily="34" charset="0"/>
                        </a:rPr>
                        <a:t>Hand Dug well</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4</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15.00-55.00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3.76-15.20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9.00-67.00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180-260.00</a:t>
                      </a:r>
                      <a:endParaRPr lang="en-GB" dirty="0">
                        <a:latin typeface="Arial Narrow" panose="020B0606020202030204" pitchFamily="34" charset="0"/>
                      </a:endParaRPr>
                    </a:p>
                  </a:txBody>
                  <a:tcPr/>
                </a:tc>
                <a:extLst>
                  <a:ext uri="{0D108BD9-81ED-4DB2-BD59-A6C34878D82A}">
                    <a16:rowId xmlns:a16="http://schemas.microsoft.com/office/drawing/2014/main" val="371797541"/>
                  </a:ext>
                </a:extLst>
              </a:tr>
              <a:tr h="618834">
                <a:tc>
                  <a:txBody>
                    <a:bodyPr/>
                    <a:lstStyle/>
                    <a:p>
                      <a:r>
                        <a:rPr lang="en-US" sz="1600" dirty="0">
                          <a:latin typeface="Arial Narrow" panose="020B0606020202030204" pitchFamily="34" charset="0"/>
                        </a:rPr>
                        <a:t>Hand Pump</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1</a:t>
                      </a:r>
                      <a:endParaRPr lang="en-GB" sz="1600"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extLst>
                  <a:ext uri="{0D108BD9-81ED-4DB2-BD59-A6C34878D82A}">
                    <a16:rowId xmlns:a16="http://schemas.microsoft.com/office/drawing/2014/main" val="396657301"/>
                  </a:ext>
                </a:extLst>
              </a:tr>
              <a:tr h="618834">
                <a:tc>
                  <a:txBody>
                    <a:bodyPr/>
                    <a:lstStyle/>
                    <a:p>
                      <a:r>
                        <a:rPr lang="en-US" sz="1600" dirty="0">
                          <a:latin typeface="Arial Narrow" panose="020B0606020202030204" pitchFamily="34" charset="0"/>
                        </a:rPr>
                        <a:t>Dam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6</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9.00-15.00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2.00-19.00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9.00-27.00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100.00-120.00</a:t>
                      </a:r>
                      <a:endParaRPr lang="en-GB" dirty="0">
                        <a:latin typeface="Arial Narrow" panose="020B0606020202030204" pitchFamily="34" charset="0"/>
                      </a:endParaRPr>
                    </a:p>
                  </a:txBody>
                  <a:tcPr/>
                </a:tc>
                <a:extLst>
                  <a:ext uri="{0D108BD9-81ED-4DB2-BD59-A6C34878D82A}">
                    <a16:rowId xmlns:a16="http://schemas.microsoft.com/office/drawing/2014/main" val="3069231560"/>
                  </a:ext>
                </a:extLst>
              </a:tr>
              <a:tr h="618834">
                <a:tc>
                  <a:txBody>
                    <a:bodyPr/>
                    <a:lstStyle/>
                    <a:p>
                      <a:r>
                        <a:rPr lang="en-US" sz="1600" dirty="0">
                          <a:latin typeface="Arial Narrow" panose="020B0606020202030204" pitchFamily="34" charset="0"/>
                        </a:rPr>
                        <a:t>WHO/NSDWQ</a:t>
                      </a:r>
                      <a:endParaRPr lang="en-GB" sz="1600"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r>
                        <a:rPr lang="en-US" dirty="0">
                          <a:latin typeface="Arial Narrow" panose="020B0606020202030204" pitchFamily="34" charset="0"/>
                        </a:rPr>
                        <a:t>250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250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45</a:t>
                      </a:r>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extLst>
                  <a:ext uri="{0D108BD9-81ED-4DB2-BD59-A6C34878D82A}">
                    <a16:rowId xmlns:a16="http://schemas.microsoft.com/office/drawing/2014/main" val="841338597"/>
                  </a:ext>
                </a:extLst>
              </a:tr>
            </a:tbl>
          </a:graphicData>
        </a:graphic>
      </p:graphicFrame>
    </p:spTree>
    <p:extLst>
      <p:ext uri="{BB962C8B-B14F-4D97-AF65-F5344CB8AC3E}">
        <p14:creationId xmlns:p14="http://schemas.microsoft.com/office/powerpoint/2010/main" val="359179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FA4C-FECA-6F3A-8EA6-C4C50E10E9B1}"/>
              </a:ext>
            </a:extLst>
          </p:cNvPr>
          <p:cNvSpPr>
            <a:spLocks noGrp="1"/>
          </p:cNvSpPr>
          <p:nvPr>
            <p:ph type="title"/>
          </p:nvPr>
        </p:nvSpPr>
        <p:spPr/>
        <p:txBody>
          <a:bodyPr>
            <a:normAutofit fontScale="90000"/>
          </a:bodyPr>
          <a:lstStyle/>
          <a:p>
            <a:r>
              <a:rPr lang="en-US" dirty="0">
                <a:latin typeface="Arial Narrow" panose="020B0606020202030204" pitchFamily="34" charset="0"/>
              </a:rPr>
              <a:t>Major Cations (ppm) in some water sources in Langtang.</a:t>
            </a:r>
            <a:endParaRPr lang="en-GB" dirty="0"/>
          </a:p>
        </p:txBody>
      </p:sp>
      <p:graphicFrame>
        <p:nvGraphicFramePr>
          <p:cNvPr id="4" name="Table 4">
            <a:extLst>
              <a:ext uri="{FF2B5EF4-FFF2-40B4-BE49-F238E27FC236}">
                <a16:creationId xmlns:a16="http://schemas.microsoft.com/office/drawing/2014/main" id="{D60037BE-9852-46DC-31E3-A4FBFCE04BFA}"/>
              </a:ext>
            </a:extLst>
          </p:cNvPr>
          <p:cNvGraphicFramePr>
            <a:graphicFrameLocks noGrp="1"/>
          </p:cNvGraphicFramePr>
          <p:nvPr>
            <p:ph idx="1"/>
            <p:extLst>
              <p:ext uri="{D42A27DB-BD31-4B8C-83A1-F6EECF244321}">
                <p14:modId xmlns:p14="http://schemas.microsoft.com/office/powerpoint/2010/main" val="2564126281"/>
              </p:ext>
            </p:extLst>
          </p:nvPr>
        </p:nvGraphicFramePr>
        <p:xfrm>
          <a:off x="457200" y="1600200"/>
          <a:ext cx="8229599" cy="4853135"/>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247939817"/>
                    </a:ext>
                  </a:extLst>
                </a:gridCol>
                <a:gridCol w="1175657">
                  <a:extLst>
                    <a:ext uri="{9D8B030D-6E8A-4147-A177-3AD203B41FA5}">
                      <a16:colId xmlns:a16="http://schemas.microsoft.com/office/drawing/2014/main" val="1259619782"/>
                    </a:ext>
                  </a:extLst>
                </a:gridCol>
                <a:gridCol w="1175657">
                  <a:extLst>
                    <a:ext uri="{9D8B030D-6E8A-4147-A177-3AD203B41FA5}">
                      <a16:colId xmlns:a16="http://schemas.microsoft.com/office/drawing/2014/main" val="92186078"/>
                    </a:ext>
                  </a:extLst>
                </a:gridCol>
                <a:gridCol w="1175657">
                  <a:extLst>
                    <a:ext uri="{9D8B030D-6E8A-4147-A177-3AD203B41FA5}">
                      <a16:colId xmlns:a16="http://schemas.microsoft.com/office/drawing/2014/main" val="1280141735"/>
                    </a:ext>
                  </a:extLst>
                </a:gridCol>
                <a:gridCol w="1175657">
                  <a:extLst>
                    <a:ext uri="{9D8B030D-6E8A-4147-A177-3AD203B41FA5}">
                      <a16:colId xmlns:a16="http://schemas.microsoft.com/office/drawing/2014/main" val="2979508796"/>
                    </a:ext>
                  </a:extLst>
                </a:gridCol>
                <a:gridCol w="1175657">
                  <a:extLst>
                    <a:ext uri="{9D8B030D-6E8A-4147-A177-3AD203B41FA5}">
                      <a16:colId xmlns:a16="http://schemas.microsoft.com/office/drawing/2014/main" val="1623809500"/>
                    </a:ext>
                  </a:extLst>
                </a:gridCol>
                <a:gridCol w="1175657">
                  <a:extLst>
                    <a:ext uri="{9D8B030D-6E8A-4147-A177-3AD203B41FA5}">
                      <a16:colId xmlns:a16="http://schemas.microsoft.com/office/drawing/2014/main" val="2803185212"/>
                    </a:ext>
                  </a:extLst>
                </a:gridCol>
              </a:tblGrid>
              <a:tr h="946587">
                <a:tc>
                  <a:txBody>
                    <a:bodyPr/>
                    <a:lstStyle/>
                    <a:p>
                      <a:r>
                        <a:rPr lang="en-US" dirty="0">
                          <a:latin typeface="Arial Narrow" panose="020B0606020202030204" pitchFamily="34" charset="0"/>
                        </a:rPr>
                        <a:t>Water source</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No of sample</a:t>
                      </a:r>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Na</a:t>
                      </a:r>
                      <a:endParaRPr lang="en-GB" dirty="0">
                        <a:latin typeface="Arial Narrow" panose="020B0606020202030204" pitchFamily="34" charset="0"/>
                      </a:endParaRPr>
                    </a:p>
                  </a:txBody>
                  <a:tcPr/>
                </a:tc>
                <a:tc>
                  <a:txBody>
                    <a:bodyPr/>
                    <a:lstStyle/>
                    <a:p>
                      <a:r>
                        <a:rPr lang="en-US" sz="2400" baseline="-25000" dirty="0">
                          <a:latin typeface="Arial Narrow" panose="020B0606020202030204" pitchFamily="34" charset="0"/>
                        </a:rPr>
                        <a:t>Ca</a:t>
                      </a:r>
                      <a:endParaRPr lang="en-GB" sz="2400" baseline="-25000" dirty="0">
                        <a:latin typeface="Arial Narrow" panose="020B0606020202030204" pitchFamily="34" charset="0"/>
                      </a:endParaRPr>
                    </a:p>
                  </a:txBody>
                  <a:tcPr/>
                </a:tc>
                <a:tc>
                  <a:txBody>
                    <a:bodyPr/>
                    <a:lstStyle/>
                    <a:p>
                      <a:r>
                        <a:rPr lang="en-US" sz="2400" baseline="-25000" dirty="0">
                          <a:latin typeface="Arial Narrow" panose="020B0606020202030204" pitchFamily="34" charset="0"/>
                        </a:rPr>
                        <a:t>Mg</a:t>
                      </a:r>
                      <a:endParaRPr lang="en-GB" sz="2400" baseline="-25000" dirty="0">
                        <a:latin typeface="Arial Narrow" panose="020B0606020202030204" pitchFamily="34" charset="0"/>
                      </a:endParaRPr>
                    </a:p>
                  </a:txBody>
                  <a:tcPr/>
                </a:tc>
                <a:tc>
                  <a:txBody>
                    <a:bodyPr/>
                    <a:lstStyle/>
                    <a:p>
                      <a:r>
                        <a:rPr lang="en-US" dirty="0">
                          <a:latin typeface="Arial Narrow" panose="020B0606020202030204" pitchFamily="34" charset="0"/>
                        </a:rPr>
                        <a:t>K</a:t>
                      </a:r>
                      <a:endParaRPr lang="en-GB" dirty="0">
                        <a:latin typeface="Arial Narrow" panose="020B0606020202030204" pitchFamily="34" charset="0"/>
                      </a:endParaRPr>
                    </a:p>
                  </a:txBody>
                  <a:tcPr/>
                </a:tc>
                <a:extLst>
                  <a:ext uri="{0D108BD9-81ED-4DB2-BD59-A6C34878D82A}">
                    <a16:rowId xmlns:a16="http://schemas.microsoft.com/office/drawing/2014/main" val="3560959599"/>
                  </a:ext>
                </a:extLst>
              </a:tr>
              <a:tr h="548419">
                <a:tc>
                  <a:txBody>
                    <a:bodyPr/>
                    <a:lstStyle/>
                    <a:p>
                      <a:r>
                        <a:rPr lang="en-US" sz="1600" dirty="0">
                          <a:latin typeface="Arial Narrow" panose="020B0606020202030204" pitchFamily="34" charset="0"/>
                        </a:rPr>
                        <a:t>River</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River</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3</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8.09-12.83</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3.97-18.84</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0.62-3.46</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1.23-2.84</a:t>
                      </a:r>
                      <a:endParaRPr lang="en-GB" dirty="0">
                        <a:latin typeface="Arial Narrow" panose="020B0606020202030204" pitchFamily="34" charset="0"/>
                      </a:endParaRPr>
                    </a:p>
                  </a:txBody>
                  <a:tcPr/>
                </a:tc>
                <a:extLst>
                  <a:ext uri="{0D108BD9-81ED-4DB2-BD59-A6C34878D82A}">
                    <a16:rowId xmlns:a16="http://schemas.microsoft.com/office/drawing/2014/main" val="1805533900"/>
                  </a:ext>
                </a:extLst>
              </a:tr>
              <a:tr h="548419">
                <a:tc>
                  <a:txBody>
                    <a:bodyPr/>
                    <a:lstStyle/>
                    <a:p>
                      <a:r>
                        <a:rPr lang="en-US" sz="1600" dirty="0">
                          <a:latin typeface="Arial Narrow" panose="020B0606020202030204" pitchFamily="34" charset="0"/>
                        </a:rPr>
                        <a:t>Stream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Stream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1</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13.35</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13.70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2.73</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1.03</a:t>
                      </a:r>
                      <a:endParaRPr lang="en-GB" dirty="0">
                        <a:latin typeface="Arial Narrow" panose="020B0606020202030204" pitchFamily="34" charset="0"/>
                      </a:endParaRPr>
                    </a:p>
                  </a:txBody>
                  <a:tcPr/>
                </a:tc>
                <a:extLst>
                  <a:ext uri="{0D108BD9-81ED-4DB2-BD59-A6C34878D82A}">
                    <a16:rowId xmlns:a16="http://schemas.microsoft.com/office/drawing/2014/main" val="3850841712"/>
                  </a:ext>
                </a:extLst>
              </a:tr>
              <a:tr h="856436">
                <a:tc>
                  <a:txBody>
                    <a:bodyPr/>
                    <a:lstStyle/>
                    <a:p>
                      <a:r>
                        <a:rPr lang="en-US" sz="1600" dirty="0">
                          <a:latin typeface="Arial Narrow" panose="020B0606020202030204" pitchFamily="34" charset="0"/>
                        </a:rPr>
                        <a:t>Hand Dug well</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Hand Dug well</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1</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16.64</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22.00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4.68</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1.02</a:t>
                      </a:r>
                      <a:endParaRPr lang="en-GB" dirty="0">
                        <a:latin typeface="Arial Narrow" panose="020B0606020202030204" pitchFamily="34" charset="0"/>
                      </a:endParaRPr>
                    </a:p>
                  </a:txBody>
                  <a:tcPr/>
                </a:tc>
                <a:extLst>
                  <a:ext uri="{0D108BD9-81ED-4DB2-BD59-A6C34878D82A}">
                    <a16:rowId xmlns:a16="http://schemas.microsoft.com/office/drawing/2014/main" val="3760248461"/>
                  </a:ext>
                </a:extLst>
              </a:tr>
              <a:tr h="548419">
                <a:tc>
                  <a:txBody>
                    <a:bodyPr/>
                    <a:lstStyle/>
                    <a:p>
                      <a:r>
                        <a:rPr lang="en-US" sz="1600" dirty="0">
                          <a:latin typeface="Arial Narrow" panose="020B0606020202030204" pitchFamily="34" charset="0"/>
                        </a:rPr>
                        <a:t>Hand Pump</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Hand Pump</a:t>
                      </a:r>
                      <a:endParaRPr lang="en-GB" sz="1600" dirty="0">
                        <a:latin typeface="Arial Narrow" panose="020B0606020202030204" pitchFamily="34" charset="0"/>
                      </a:endParaRPr>
                    </a:p>
                  </a:txBody>
                  <a:tcPr/>
                </a:tc>
                <a:tc>
                  <a:txBody>
                    <a:bodyPr/>
                    <a:lstStyle/>
                    <a:p>
                      <a:endParaRPr lang="en-GB" sz="1600"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extLst>
                  <a:ext uri="{0D108BD9-81ED-4DB2-BD59-A6C34878D82A}">
                    <a16:rowId xmlns:a16="http://schemas.microsoft.com/office/drawing/2014/main" val="2242079723"/>
                  </a:ext>
                </a:extLst>
              </a:tr>
              <a:tr h="548419">
                <a:tc>
                  <a:txBody>
                    <a:bodyPr/>
                    <a:lstStyle/>
                    <a:p>
                      <a:r>
                        <a:rPr lang="en-US" sz="1600" dirty="0">
                          <a:latin typeface="Arial Narrow" panose="020B0606020202030204" pitchFamily="34" charset="0"/>
                        </a:rPr>
                        <a:t>Dam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Dam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2</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8.00-11.84</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9.31-16.45</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1.73-3.62</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1.81-2.29</a:t>
                      </a:r>
                      <a:endParaRPr lang="en-GB" dirty="0">
                        <a:latin typeface="Arial Narrow" panose="020B0606020202030204" pitchFamily="34" charset="0"/>
                      </a:endParaRPr>
                    </a:p>
                  </a:txBody>
                  <a:tcPr/>
                </a:tc>
                <a:extLst>
                  <a:ext uri="{0D108BD9-81ED-4DB2-BD59-A6C34878D82A}">
                    <a16:rowId xmlns:a16="http://schemas.microsoft.com/office/drawing/2014/main" val="1756615064"/>
                  </a:ext>
                </a:extLst>
              </a:tr>
              <a:tr h="856436">
                <a:tc>
                  <a:txBody>
                    <a:bodyPr/>
                    <a:lstStyle/>
                    <a:p>
                      <a:r>
                        <a:rPr lang="en-US" sz="1600" dirty="0">
                          <a:latin typeface="Arial Narrow" panose="020B0606020202030204" pitchFamily="34" charset="0"/>
                        </a:rPr>
                        <a:t>WHO/NSDWQ</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WHO/NSDWQ</a:t>
                      </a:r>
                      <a:endParaRPr lang="en-GB" sz="1600"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r>
                        <a:rPr lang="en-US" dirty="0">
                          <a:latin typeface="Arial Narrow" panose="020B0606020202030204" pitchFamily="34" charset="0"/>
                        </a:rPr>
                        <a:t>200</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150 - 200</a:t>
                      </a:r>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extLst>
                  <a:ext uri="{0D108BD9-81ED-4DB2-BD59-A6C34878D82A}">
                    <a16:rowId xmlns:a16="http://schemas.microsoft.com/office/drawing/2014/main" val="3912399636"/>
                  </a:ext>
                </a:extLst>
              </a:tr>
            </a:tbl>
          </a:graphicData>
        </a:graphic>
      </p:graphicFrame>
    </p:spTree>
    <p:extLst>
      <p:ext uri="{BB962C8B-B14F-4D97-AF65-F5344CB8AC3E}">
        <p14:creationId xmlns:p14="http://schemas.microsoft.com/office/powerpoint/2010/main" val="1408074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1AD3-1FD3-54F2-3976-8AA933EAB22B}"/>
              </a:ext>
            </a:extLst>
          </p:cNvPr>
          <p:cNvSpPr>
            <a:spLocks noGrp="1"/>
          </p:cNvSpPr>
          <p:nvPr>
            <p:ph type="title"/>
          </p:nvPr>
        </p:nvSpPr>
        <p:spPr/>
        <p:txBody>
          <a:bodyPr>
            <a:normAutofit fontScale="90000"/>
          </a:bodyPr>
          <a:lstStyle/>
          <a:p>
            <a:r>
              <a:rPr lang="en-US" dirty="0">
                <a:latin typeface="Arial Narrow" panose="020B0606020202030204" pitchFamily="34" charset="0"/>
              </a:rPr>
              <a:t>Concentration of Trace Elements (ppm) in some water sources in Langtang</a:t>
            </a:r>
            <a:endParaRPr lang="en-GB"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id="{3735DE84-5569-FD6E-CCCD-6BF3515F3987}"/>
              </a:ext>
            </a:extLst>
          </p:cNvPr>
          <p:cNvGraphicFramePr>
            <a:graphicFrameLocks noGrp="1"/>
          </p:cNvGraphicFramePr>
          <p:nvPr>
            <p:ph idx="1"/>
            <p:extLst>
              <p:ext uri="{D42A27DB-BD31-4B8C-83A1-F6EECF244321}">
                <p14:modId xmlns:p14="http://schemas.microsoft.com/office/powerpoint/2010/main" val="3498231601"/>
              </p:ext>
            </p:extLst>
          </p:nvPr>
        </p:nvGraphicFramePr>
        <p:xfrm>
          <a:off x="179512" y="1600200"/>
          <a:ext cx="8784972" cy="4781126"/>
        </p:xfrm>
        <a:graphic>
          <a:graphicData uri="http://schemas.openxmlformats.org/drawingml/2006/table">
            <a:tbl>
              <a:tblPr firstRow="1" bandRow="1">
                <a:tableStyleId>{5C22544A-7EE6-4342-B048-85BDC9FD1C3A}</a:tableStyleId>
              </a:tblPr>
              <a:tblGrid>
                <a:gridCol w="1464162">
                  <a:extLst>
                    <a:ext uri="{9D8B030D-6E8A-4147-A177-3AD203B41FA5}">
                      <a16:colId xmlns:a16="http://schemas.microsoft.com/office/drawing/2014/main" val="2777737196"/>
                    </a:ext>
                  </a:extLst>
                </a:gridCol>
                <a:gridCol w="1464162">
                  <a:extLst>
                    <a:ext uri="{9D8B030D-6E8A-4147-A177-3AD203B41FA5}">
                      <a16:colId xmlns:a16="http://schemas.microsoft.com/office/drawing/2014/main" val="1549131758"/>
                    </a:ext>
                  </a:extLst>
                </a:gridCol>
                <a:gridCol w="1464162">
                  <a:extLst>
                    <a:ext uri="{9D8B030D-6E8A-4147-A177-3AD203B41FA5}">
                      <a16:colId xmlns:a16="http://schemas.microsoft.com/office/drawing/2014/main" val="2974311567"/>
                    </a:ext>
                  </a:extLst>
                </a:gridCol>
                <a:gridCol w="1464162">
                  <a:extLst>
                    <a:ext uri="{9D8B030D-6E8A-4147-A177-3AD203B41FA5}">
                      <a16:colId xmlns:a16="http://schemas.microsoft.com/office/drawing/2014/main" val="3969301382"/>
                    </a:ext>
                  </a:extLst>
                </a:gridCol>
                <a:gridCol w="1464162">
                  <a:extLst>
                    <a:ext uri="{9D8B030D-6E8A-4147-A177-3AD203B41FA5}">
                      <a16:colId xmlns:a16="http://schemas.microsoft.com/office/drawing/2014/main" val="3112270108"/>
                    </a:ext>
                  </a:extLst>
                </a:gridCol>
                <a:gridCol w="1464162">
                  <a:extLst>
                    <a:ext uri="{9D8B030D-6E8A-4147-A177-3AD203B41FA5}">
                      <a16:colId xmlns:a16="http://schemas.microsoft.com/office/drawing/2014/main" val="3618326033"/>
                    </a:ext>
                  </a:extLst>
                </a:gridCol>
              </a:tblGrid>
              <a:tr h="683018">
                <a:tc>
                  <a:txBody>
                    <a:bodyPr/>
                    <a:lstStyle/>
                    <a:p>
                      <a:r>
                        <a:rPr lang="en-US" dirty="0">
                          <a:latin typeface="Arial Narrow" panose="020B0606020202030204" pitchFamily="34" charset="0"/>
                        </a:rPr>
                        <a:t>Water source</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No of sample</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Cd</a:t>
                      </a:r>
                      <a:endParaRPr lang="en-GB" dirty="0">
                        <a:latin typeface="Arial Narrow" panose="020B0606020202030204" pitchFamily="34" charset="0"/>
                      </a:endParaRPr>
                    </a:p>
                  </a:txBody>
                  <a:tcPr/>
                </a:tc>
                <a:tc>
                  <a:txBody>
                    <a:bodyPr/>
                    <a:lstStyle/>
                    <a:p>
                      <a:r>
                        <a:rPr lang="en-US" sz="2400" baseline="-25000" dirty="0">
                          <a:latin typeface="Arial Narrow" panose="020B0606020202030204" pitchFamily="34" charset="0"/>
                        </a:rPr>
                        <a:t>Cr</a:t>
                      </a:r>
                      <a:endParaRPr lang="en-GB" sz="2400" baseline="-25000" dirty="0">
                        <a:latin typeface="Arial Narrow" panose="020B0606020202030204" pitchFamily="34" charset="0"/>
                      </a:endParaRPr>
                    </a:p>
                  </a:txBody>
                  <a:tcPr/>
                </a:tc>
                <a:tc>
                  <a:txBody>
                    <a:bodyPr/>
                    <a:lstStyle/>
                    <a:p>
                      <a:r>
                        <a:rPr lang="en-US" sz="2400" baseline="-25000" dirty="0">
                          <a:latin typeface="Arial Narrow" panose="020B0606020202030204" pitchFamily="34" charset="0"/>
                        </a:rPr>
                        <a:t>Pb</a:t>
                      </a:r>
                      <a:endParaRPr lang="en-GB" sz="2400" baseline="-25000" dirty="0">
                        <a:latin typeface="Arial Narrow" panose="020B0606020202030204" pitchFamily="34" charset="0"/>
                      </a:endParaRPr>
                    </a:p>
                  </a:txBody>
                  <a:tcPr/>
                </a:tc>
                <a:tc>
                  <a:txBody>
                    <a:bodyPr/>
                    <a:lstStyle/>
                    <a:p>
                      <a:r>
                        <a:rPr lang="en-US" dirty="0">
                          <a:latin typeface="Arial Narrow" panose="020B0606020202030204" pitchFamily="34" charset="0"/>
                        </a:rPr>
                        <a:t>Ni</a:t>
                      </a:r>
                      <a:endParaRPr lang="en-GB" dirty="0">
                        <a:latin typeface="Arial Narrow" panose="020B0606020202030204" pitchFamily="34" charset="0"/>
                      </a:endParaRPr>
                    </a:p>
                  </a:txBody>
                  <a:tcPr/>
                </a:tc>
                <a:extLst>
                  <a:ext uri="{0D108BD9-81ED-4DB2-BD59-A6C34878D82A}">
                    <a16:rowId xmlns:a16="http://schemas.microsoft.com/office/drawing/2014/main" val="691750165"/>
                  </a:ext>
                </a:extLst>
              </a:tr>
              <a:tr h="683018">
                <a:tc>
                  <a:txBody>
                    <a:bodyPr/>
                    <a:lstStyle/>
                    <a:p>
                      <a:r>
                        <a:rPr lang="en-US" sz="1600" dirty="0">
                          <a:latin typeface="Arial Narrow" panose="020B0606020202030204" pitchFamily="34" charset="0"/>
                        </a:rPr>
                        <a:t>River</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4</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0.51 – 0.52</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0.02 – 0.05</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BDL</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0,12 – 0.14</a:t>
                      </a:r>
                      <a:endParaRPr lang="en-GB" dirty="0">
                        <a:latin typeface="Arial Narrow" panose="020B0606020202030204" pitchFamily="34" charset="0"/>
                      </a:endParaRPr>
                    </a:p>
                  </a:txBody>
                  <a:tcPr/>
                </a:tc>
                <a:extLst>
                  <a:ext uri="{0D108BD9-81ED-4DB2-BD59-A6C34878D82A}">
                    <a16:rowId xmlns:a16="http://schemas.microsoft.com/office/drawing/2014/main" val="3306723493"/>
                  </a:ext>
                </a:extLst>
              </a:tr>
              <a:tr h="683018">
                <a:tc>
                  <a:txBody>
                    <a:bodyPr/>
                    <a:lstStyle/>
                    <a:p>
                      <a:r>
                        <a:rPr lang="en-US" sz="1600" dirty="0">
                          <a:latin typeface="Arial Narrow" panose="020B0606020202030204" pitchFamily="34" charset="0"/>
                        </a:rPr>
                        <a:t>Stream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6</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0.06 – 0.35</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0.01 – 0.05</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BDL</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0.01 – 0.09</a:t>
                      </a:r>
                      <a:endParaRPr lang="en-GB" dirty="0">
                        <a:latin typeface="Arial Narrow" panose="020B0606020202030204" pitchFamily="34" charset="0"/>
                      </a:endParaRPr>
                    </a:p>
                  </a:txBody>
                  <a:tcPr/>
                </a:tc>
                <a:extLst>
                  <a:ext uri="{0D108BD9-81ED-4DB2-BD59-A6C34878D82A}">
                    <a16:rowId xmlns:a16="http://schemas.microsoft.com/office/drawing/2014/main" val="1486740305"/>
                  </a:ext>
                </a:extLst>
              </a:tr>
              <a:tr h="683018">
                <a:tc>
                  <a:txBody>
                    <a:bodyPr/>
                    <a:lstStyle/>
                    <a:p>
                      <a:r>
                        <a:rPr lang="en-US" sz="1600" dirty="0">
                          <a:latin typeface="Arial Narrow" panose="020B0606020202030204" pitchFamily="34" charset="0"/>
                        </a:rPr>
                        <a:t>Hand Dug well</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1</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0.43</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0.06</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BDL</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0.14</a:t>
                      </a:r>
                      <a:endParaRPr lang="en-GB" dirty="0">
                        <a:latin typeface="Arial Narrow" panose="020B0606020202030204" pitchFamily="34" charset="0"/>
                      </a:endParaRPr>
                    </a:p>
                  </a:txBody>
                  <a:tcPr/>
                </a:tc>
                <a:extLst>
                  <a:ext uri="{0D108BD9-81ED-4DB2-BD59-A6C34878D82A}">
                    <a16:rowId xmlns:a16="http://schemas.microsoft.com/office/drawing/2014/main" val="3564275219"/>
                  </a:ext>
                </a:extLst>
              </a:tr>
              <a:tr h="683018">
                <a:tc>
                  <a:txBody>
                    <a:bodyPr/>
                    <a:lstStyle/>
                    <a:p>
                      <a:r>
                        <a:rPr lang="en-US" sz="1600" dirty="0">
                          <a:latin typeface="Arial Narrow" panose="020B0606020202030204" pitchFamily="34" charset="0"/>
                        </a:rPr>
                        <a:t>Hand Pump</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a:t>
                      </a:r>
                      <a:endParaRPr lang="en-GB" sz="1600" dirty="0">
                        <a:latin typeface="Arial Narrow" panose="020B0606020202030204" pitchFamily="34" charset="0"/>
                      </a:endParaRPr>
                    </a:p>
                  </a:txBody>
                  <a:tcPr/>
                </a:tc>
                <a:tc>
                  <a:txBody>
                    <a:bodyPr/>
                    <a:lstStyle/>
                    <a:p>
                      <a:r>
                        <a:rPr lang="en-US" dirty="0">
                          <a:latin typeface="Arial Narrow" panose="020B0606020202030204" pitchFamily="34" charset="0"/>
                        </a:rPr>
                        <a:t>-</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a:t>
                      </a:r>
                      <a:endParaRPr lang="en-GB" dirty="0">
                        <a:latin typeface="Arial Narrow" panose="020B0606020202030204" pitchFamily="34" charset="0"/>
                      </a:endParaRPr>
                    </a:p>
                  </a:txBody>
                  <a:tcPr/>
                </a:tc>
                <a:extLst>
                  <a:ext uri="{0D108BD9-81ED-4DB2-BD59-A6C34878D82A}">
                    <a16:rowId xmlns:a16="http://schemas.microsoft.com/office/drawing/2014/main" val="3622994175"/>
                  </a:ext>
                </a:extLst>
              </a:tr>
              <a:tr h="683018">
                <a:tc>
                  <a:txBody>
                    <a:bodyPr/>
                    <a:lstStyle/>
                    <a:p>
                      <a:r>
                        <a:rPr lang="en-US" sz="1600" dirty="0">
                          <a:latin typeface="Arial Narrow" panose="020B0606020202030204" pitchFamily="34" charset="0"/>
                        </a:rPr>
                        <a:t>Dam</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2</a:t>
                      </a:r>
                      <a:endParaRPr lang="en-GB" sz="1600"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extLst>
                  <a:ext uri="{0D108BD9-81ED-4DB2-BD59-A6C34878D82A}">
                    <a16:rowId xmlns:a16="http://schemas.microsoft.com/office/drawing/2014/main" val="1073615839"/>
                  </a:ext>
                </a:extLst>
              </a:tr>
              <a:tr h="683018">
                <a:tc>
                  <a:txBody>
                    <a:bodyPr/>
                    <a:lstStyle/>
                    <a:p>
                      <a:r>
                        <a:rPr lang="en-US" sz="1600" dirty="0">
                          <a:latin typeface="Arial Narrow" panose="020B0606020202030204" pitchFamily="34" charset="0"/>
                        </a:rPr>
                        <a:t>WHO/NSDWQ</a:t>
                      </a:r>
                      <a:endParaRPr lang="en-GB" sz="1600"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r>
                        <a:rPr lang="en-US" dirty="0">
                          <a:latin typeface="Arial Narrow" panose="020B0606020202030204" pitchFamily="34" charset="0"/>
                        </a:rPr>
                        <a:t>0.05</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0.003</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0.01</a:t>
                      </a:r>
                      <a:endParaRPr lang="en-GB" dirty="0">
                        <a:latin typeface="Arial Narrow" panose="020B0606020202030204" pitchFamily="34" charset="0"/>
                      </a:endParaRPr>
                    </a:p>
                  </a:txBody>
                  <a:tcPr/>
                </a:tc>
                <a:tc>
                  <a:txBody>
                    <a:bodyPr/>
                    <a:lstStyle/>
                    <a:p>
                      <a:r>
                        <a:rPr lang="en-US" dirty="0">
                          <a:latin typeface="Arial Narrow" panose="020B0606020202030204" pitchFamily="34" charset="0"/>
                        </a:rPr>
                        <a:t>0.007</a:t>
                      </a:r>
                      <a:endParaRPr lang="en-GB" dirty="0">
                        <a:latin typeface="Arial Narrow" panose="020B0606020202030204" pitchFamily="34" charset="0"/>
                      </a:endParaRPr>
                    </a:p>
                  </a:txBody>
                  <a:tcPr/>
                </a:tc>
                <a:extLst>
                  <a:ext uri="{0D108BD9-81ED-4DB2-BD59-A6C34878D82A}">
                    <a16:rowId xmlns:a16="http://schemas.microsoft.com/office/drawing/2014/main" val="3499560754"/>
                  </a:ext>
                </a:extLst>
              </a:tr>
            </a:tbl>
          </a:graphicData>
        </a:graphic>
      </p:graphicFrame>
    </p:spTree>
    <p:extLst>
      <p:ext uri="{BB962C8B-B14F-4D97-AF65-F5344CB8AC3E}">
        <p14:creationId xmlns:p14="http://schemas.microsoft.com/office/powerpoint/2010/main" val="167091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4061-DCDE-9A0F-F0B8-22851FAEA2ED}"/>
              </a:ext>
            </a:extLst>
          </p:cNvPr>
          <p:cNvSpPr>
            <a:spLocks noGrp="1"/>
          </p:cNvSpPr>
          <p:nvPr>
            <p:ph type="title"/>
          </p:nvPr>
        </p:nvSpPr>
        <p:spPr/>
        <p:txBody>
          <a:bodyPr/>
          <a:lstStyle/>
          <a:p>
            <a:r>
              <a:rPr lang="en-US" dirty="0">
                <a:latin typeface="Arial Narrow" panose="020B0606020202030204" pitchFamily="34" charset="0"/>
              </a:rPr>
              <a:t>INTRODUCTION</a:t>
            </a:r>
            <a:endParaRPr lang="en-GB"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163EB9EF-92C0-1609-90F1-1D52B76AB00D}"/>
              </a:ext>
            </a:extLst>
          </p:cNvPr>
          <p:cNvSpPr>
            <a:spLocks noGrp="1"/>
          </p:cNvSpPr>
          <p:nvPr>
            <p:ph idx="1"/>
          </p:nvPr>
        </p:nvSpPr>
        <p:spPr/>
        <p:txBody>
          <a:bodyPr>
            <a:normAutofit fontScale="85000" lnSpcReduction="20000"/>
          </a:bodyPr>
          <a:lstStyle/>
          <a:p>
            <a:pPr marL="0" indent="0">
              <a:buNone/>
            </a:pPr>
            <a:r>
              <a:rPr lang="en-US" dirty="0">
                <a:latin typeface="Arial Narrow" panose="020B0606020202030204" pitchFamily="34" charset="0"/>
              </a:rPr>
              <a:t> </a:t>
            </a:r>
            <a:r>
              <a:rPr lang="en-US" dirty="0">
                <a:solidFill>
                  <a:srgbClr val="FF0000"/>
                </a:solidFill>
                <a:latin typeface="Arial Narrow" panose="020B0606020202030204" pitchFamily="34" charset="0"/>
              </a:rPr>
              <a:t>Water Resource</a:t>
            </a:r>
          </a:p>
          <a:p>
            <a:pPr marL="0" indent="0">
              <a:buNone/>
            </a:pPr>
            <a:r>
              <a:rPr lang="en-US" dirty="0">
                <a:solidFill>
                  <a:schemeClr val="tx2"/>
                </a:solidFill>
                <a:latin typeface="Arial Narrow" panose="020B0606020202030204" pitchFamily="34" charset="0"/>
              </a:rPr>
              <a:t>Water resource is the entire range of natural waters that occur on earth, regardless of their state (</a:t>
            </a:r>
            <a:r>
              <a:rPr lang="en-US" dirty="0" err="1">
                <a:solidFill>
                  <a:schemeClr val="tx2"/>
                </a:solidFill>
                <a:latin typeface="Arial Narrow" panose="020B0606020202030204" pitchFamily="34" charset="0"/>
              </a:rPr>
              <a:t>vapour</a:t>
            </a:r>
            <a:r>
              <a:rPr lang="en-US" dirty="0">
                <a:solidFill>
                  <a:schemeClr val="tx2"/>
                </a:solidFill>
                <a:latin typeface="Arial Narrow" panose="020B0606020202030204" pitchFamily="34" charset="0"/>
              </a:rPr>
              <a:t>, liquid or solid) and are potentially useful to humans.</a:t>
            </a:r>
          </a:p>
          <a:p>
            <a:pPr marL="0" indent="0">
              <a:buNone/>
            </a:pPr>
            <a:r>
              <a:rPr lang="en-US" dirty="0">
                <a:solidFill>
                  <a:srgbClr val="FF0000"/>
                </a:solidFill>
                <a:latin typeface="Arial Narrow" panose="020B0606020202030204" pitchFamily="34" charset="0"/>
              </a:rPr>
              <a:t>Management</a:t>
            </a:r>
          </a:p>
          <a:p>
            <a:pPr marL="0" indent="0">
              <a:buNone/>
            </a:pPr>
            <a:r>
              <a:rPr lang="en-US" dirty="0">
                <a:solidFill>
                  <a:srgbClr val="00B0F0"/>
                </a:solidFill>
                <a:latin typeface="Arial Narrow" panose="020B0606020202030204" pitchFamily="34" charset="0"/>
              </a:rPr>
              <a:t>Management is a distinct process consisting of planning, organizing, actuating and controlling; followed to accomplish pre-determined objectives</a:t>
            </a:r>
          </a:p>
          <a:p>
            <a:pPr marL="0" indent="0">
              <a:buNone/>
            </a:pPr>
            <a:r>
              <a:rPr lang="en-US" dirty="0">
                <a:solidFill>
                  <a:srgbClr val="FF0000"/>
                </a:solidFill>
                <a:latin typeface="Arial Narrow" panose="020B0606020202030204" pitchFamily="34" charset="0"/>
              </a:rPr>
              <a:t>Catchment</a:t>
            </a:r>
          </a:p>
          <a:p>
            <a:pPr marL="0" indent="0">
              <a:buNone/>
            </a:pPr>
            <a:r>
              <a:rPr lang="en-US" dirty="0">
                <a:solidFill>
                  <a:srgbClr val="7030A0"/>
                </a:solidFill>
                <a:latin typeface="Arial Narrow" panose="020B0606020202030204" pitchFamily="34" charset="0"/>
              </a:rPr>
              <a:t>A catchment is a geographical area where precipitation collects and drains into an outlet such as a river, or lake. A catchment could both be small (local river) or large scale (large river)</a:t>
            </a:r>
          </a:p>
        </p:txBody>
      </p:sp>
    </p:spTree>
    <p:extLst>
      <p:ext uri="{BB962C8B-B14F-4D97-AF65-F5344CB8AC3E}">
        <p14:creationId xmlns:p14="http://schemas.microsoft.com/office/powerpoint/2010/main" val="2897765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2C96-5BCD-26D5-9B71-C06FCA812A28}"/>
              </a:ext>
            </a:extLst>
          </p:cNvPr>
          <p:cNvSpPr>
            <a:spLocks noGrp="1"/>
          </p:cNvSpPr>
          <p:nvPr>
            <p:ph type="title"/>
          </p:nvPr>
        </p:nvSpPr>
        <p:spPr/>
        <p:txBody>
          <a:bodyPr>
            <a:normAutofit fontScale="90000"/>
          </a:bodyPr>
          <a:lstStyle/>
          <a:p>
            <a:r>
              <a:rPr lang="en-US" dirty="0">
                <a:latin typeface="Arial Narrow" panose="020B0606020202030204" pitchFamily="34" charset="0"/>
              </a:rPr>
              <a:t>Requirements for Irrigation Waters in Langtang</a:t>
            </a:r>
            <a:endParaRPr lang="en-GB"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id="{ECA06221-AE43-0D94-2F88-2DFFC537BBB5}"/>
              </a:ext>
            </a:extLst>
          </p:cNvPr>
          <p:cNvGraphicFramePr>
            <a:graphicFrameLocks noGrp="1"/>
          </p:cNvGraphicFramePr>
          <p:nvPr>
            <p:ph idx="1"/>
            <p:extLst>
              <p:ext uri="{D42A27DB-BD31-4B8C-83A1-F6EECF244321}">
                <p14:modId xmlns:p14="http://schemas.microsoft.com/office/powerpoint/2010/main" val="3849092296"/>
              </p:ext>
            </p:extLst>
          </p:nvPr>
        </p:nvGraphicFramePr>
        <p:xfrm>
          <a:off x="457200" y="1600200"/>
          <a:ext cx="8229600" cy="4925141"/>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4187499940"/>
                    </a:ext>
                  </a:extLst>
                </a:gridCol>
                <a:gridCol w="1368152">
                  <a:extLst>
                    <a:ext uri="{9D8B030D-6E8A-4147-A177-3AD203B41FA5}">
                      <a16:colId xmlns:a16="http://schemas.microsoft.com/office/drawing/2014/main" val="2391161661"/>
                    </a:ext>
                  </a:extLst>
                </a:gridCol>
                <a:gridCol w="1008112">
                  <a:extLst>
                    <a:ext uri="{9D8B030D-6E8A-4147-A177-3AD203B41FA5}">
                      <a16:colId xmlns:a16="http://schemas.microsoft.com/office/drawing/2014/main" val="359700292"/>
                    </a:ext>
                  </a:extLst>
                </a:gridCol>
                <a:gridCol w="1371600">
                  <a:extLst>
                    <a:ext uri="{9D8B030D-6E8A-4147-A177-3AD203B41FA5}">
                      <a16:colId xmlns:a16="http://schemas.microsoft.com/office/drawing/2014/main" val="975385551"/>
                    </a:ext>
                  </a:extLst>
                </a:gridCol>
                <a:gridCol w="1371600">
                  <a:extLst>
                    <a:ext uri="{9D8B030D-6E8A-4147-A177-3AD203B41FA5}">
                      <a16:colId xmlns:a16="http://schemas.microsoft.com/office/drawing/2014/main" val="1528137298"/>
                    </a:ext>
                  </a:extLst>
                </a:gridCol>
                <a:gridCol w="1371600">
                  <a:extLst>
                    <a:ext uri="{9D8B030D-6E8A-4147-A177-3AD203B41FA5}">
                      <a16:colId xmlns:a16="http://schemas.microsoft.com/office/drawing/2014/main" val="1658898017"/>
                    </a:ext>
                  </a:extLst>
                </a:gridCol>
              </a:tblGrid>
              <a:tr h="594613">
                <a:tc>
                  <a:txBody>
                    <a:bodyPr/>
                    <a:lstStyle/>
                    <a:p>
                      <a:pPr algn="just">
                        <a:lnSpc>
                          <a:spcPct val="115000"/>
                        </a:lnSpc>
                        <a:spcAft>
                          <a:spcPts val="1000"/>
                        </a:spcAft>
                      </a:pPr>
                      <a:r>
                        <a:rPr lang="en-US" sz="1600" b="1">
                          <a:effectLst/>
                          <a:latin typeface="Arial Narrow" panose="020B0606020202030204" pitchFamily="34" charset="0"/>
                          <a:ea typeface="Calibri" panose="020F0502020204030204" pitchFamily="34" charset="0"/>
                          <a:cs typeface="Times New Roman" panose="02020603050405020304" pitchFamily="18" charset="0"/>
                        </a:rPr>
                        <a:t>Sample ID</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b="1">
                          <a:effectLst/>
                          <a:latin typeface="Arial Narrow" panose="020B0606020202030204" pitchFamily="34" charset="0"/>
                          <a:ea typeface="Calibri" panose="020F0502020204030204" pitchFamily="34" charset="0"/>
                          <a:cs typeface="Times New Roman" panose="02020603050405020304" pitchFamily="18" charset="0"/>
                        </a:rPr>
                        <a:t>Salinity Hazard</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b="1">
                          <a:effectLst/>
                          <a:latin typeface="Arial Narrow" panose="020B0606020202030204" pitchFamily="34" charset="0"/>
                          <a:ea typeface="Calibri" panose="020F0502020204030204" pitchFamily="34" charset="0"/>
                          <a:cs typeface="Times New Roman" panose="02020603050405020304" pitchFamily="18" charset="0"/>
                        </a:rPr>
                        <a:t>SAR</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b="1">
                          <a:effectLst/>
                          <a:latin typeface="Arial Narrow" panose="020B0606020202030204" pitchFamily="34" charset="0"/>
                          <a:ea typeface="Calibri" panose="020F0502020204030204" pitchFamily="34" charset="0"/>
                          <a:cs typeface="Times New Roman" panose="02020603050405020304" pitchFamily="18" charset="0"/>
                        </a:rPr>
                        <a:t>ESR</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b="1">
                          <a:effectLst/>
                          <a:latin typeface="Arial Narrow" panose="020B0606020202030204" pitchFamily="34" charset="0"/>
                          <a:ea typeface="Calibri" panose="020F0502020204030204" pitchFamily="34" charset="0"/>
                          <a:cs typeface="Times New Roman" panose="02020603050405020304" pitchFamily="18" charset="0"/>
                        </a:rPr>
                        <a:t>Magnesium Hazard</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RSC</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5776461"/>
                  </a:ext>
                </a:extLst>
              </a:tr>
              <a:tr h="541316">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LGT 02 (River)</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Low</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0.007</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0.456</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23.2</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0.00</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1454238"/>
                  </a:ext>
                </a:extLst>
              </a:tr>
              <a:tr h="541316">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LGT03 (River)</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Low</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0.008</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0.648</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23.9</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0.07</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528042"/>
                  </a:ext>
                </a:extLst>
              </a:tr>
              <a:tr h="541316">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LGT 04 (Hand Dug Well)</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Low</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0.008</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0.488</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26.0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0.01</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4468749"/>
                  </a:ext>
                </a:extLst>
              </a:tr>
              <a:tr h="541316">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LGT 05 (Stream)</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Low</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0.009</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0.639</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24.7</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0.00</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689688"/>
                  </a:ext>
                </a:extLst>
              </a:tr>
              <a:tr h="541316">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LGT 08 (Stream)</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Low</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0.007</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0.465</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29.9</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0.00</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54858"/>
                  </a:ext>
                </a:extLst>
              </a:tr>
              <a:tr h="541316">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LGT 18 (Dam)</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Low</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0.006</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0.573</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23.5</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0.00</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9392161"/>
                  </a:ext>
                </a:extLst>
              </a:tr>
              <a:tr h="541316">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LGT 19 (Dam)</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Low</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0.007</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0.460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26.6</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0.08</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5669592"/>
                  </a:ext>
                </a:extLst>
              </a:tr>
              <a:tr h="541316">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LGT 26 (Hand Dug Well)</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Low</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0.100</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1.412</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a:effectLst/>
                          <a:latin typeface="Arial Narrow" panose="020B0606020202030204" pitchFamily="34" charset="0"/>
                          <a:ea typeface="Calibri" panose="020F0502020204030204" pitchFamily="34" charset="0"/>
                          <a:cs typeface="Times New Roman" panose="02020603050405020304" pitchFamily="18" charset="0"/>
                        </a:rPr>
                        <a:t>20.5</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0.00</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0043742"/>
                  </a:ext>
                </a:extLst>
              </a:tr>
            </a:tbl>
          </a:graphicData>
        </a:graphic>
      </p:graphicFrame>
    </p:spTree>
    <p:extLst>
      <p:ext uri="{BB962C8B-B14F-4D97-AF65-F5344CB8AC3E}">
        <p14:creationId xmlns:p14="http://schemas.microsoft.com/office/powerpoint/2010/main" val="1691335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654F-1E8C-2D51-4179-ECA896CF0966}"/>
              </a:ext>
            </a:extLst>
          </p:cNvPr>
          <p:cNvSpPr>
            <a:spLocks noGrp="1"/>
          </p:cNvSpPr>
          <p:nvPr>
            <p:ph type="title"/>
          </p:nvPr>
        </p:nvSpPr>
        <p:spPr/>
        <p:txBody>
          <a:bodyPr>
            <a:normAutofit fontScale="90000"/>
          </a:bodyPr>
          <a:lstStyle/>
          <a:p>
            <a:r>
              <a:rPr lang="en-US" dirty="0"/>
              <a:t> </a:t>
            </a:r>
            <a:r>
              <a:rPr lang="en-US" dirty="0">
                <a:solidFill>
                  <a:srgbClr val="FF0066"/>
                </a:solidFill>
                <a:latin typeface="Arial Narrow" panose="020B0606020202030204" pitchFamily="34" charset="0"/>
              </a:rPr>
              <a:t>MANAGING THE AVAILABLE  WATER RESOURCES IN A CATCHMENT </a:t>
            </a:r>
            <a:endParaRPr lang="en-GB" dirty="0">
              <a:solidFill>
                <a:srgbClr val="FF0066"/>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A6AACCC-3732-9542-909A-1C28287B1FA3}"/>
              </a:ext>
            </a:extLst>
          </p:cNvPr>
          <p:cNvSpPr>
            <a:spLocks noGrp="1"/>
          </p:cNvSpPr>
          <p:nvPr>
            <p:ph idx="1"/>
          </p:nvPr>
        </p:nvSpPr>
        <p:spPr/>
        <p:txBody>
          <a:bodyPr>
            <a:normAutofit fontScale="92500" lnSpcReduction="20000"/>
          </a:bodyPr>
          <a:lstStyle/>
          <a:p>
            <a:r>
              <a:rPr lang="en-US" dirty="0">
                <a:solidFill>
                  <a:srgbClr val="002060"/>
                </a:solidFill>
                <a:latin typeface="Arial Narrow" panose="020B0606020202030204" pitchFamily="34" charset="0"/>
              </a:rPr>
              <a:t>Adopt the concept of Integrated Water Resources Management which involves:</a:t>
            </a:r>
          </a:p>
          <a:p>
            <a:r>
              <a:rPr lang="en-US" dirty="0">
                <a:solidFill>
                  <a:srgbClr val="002060"/>
                </a:solidFill>
                <a:latin typeface="Arial Narrow" panose="020B0606020202030204" pitchFamily="34" charset="0"/>
              </a:rPr>
              <a:t>1. Stakeholders participation</a:t>
            </a:r>
          </a:p>
          <a:p>
            <a:r>
              <a:rPr lang="en-US" dirty="0">
                <a:solidFill>
                  <a:srgbClr val="002060"/>
                </a:solidFill>
                <a:latin typeface="Arial Narrow" panose="020B0606020202030204" pitchFamily="34" charset="0"/>
              </a:rPr>
              <a:t>2. Water Governance and Policy</a:t>
            </a:r>
          </a:p>
          <a:p>
            <a:r>
              <a:rPr lang="en-US" dirty="0">
                <a:solidFill>
                  <a:srgbClr val="002060"/>
                </a:solidFill>
                <a:latin typeface="Arial Narrow" panose="020B0606020202030204" pitchFamily="34" charset="0"/>
              </a:rPr>
              <a:t>3. Integration of social, economic and environmental considerations.</a:t>
            </a:r>
          </a:p>
          <a:p>
            <a:r>
              <a:rPr lang="en-US" dirty="0">
                <a:solidFill>
                  <a:srgbClr val="002060"/>
                </a:solidFill>
                <a:latin typeface="Arial Narrow" panose="020B0606020202030204" pitchFamily="34" charset="0"/>
              </a:rPr>
              <a:t>Water Conservation and Efficiency</a:t>
            </a:r>
          </a:p>
          <a:p>
            <a:r>
              <a:rPr lang="en-US" dirty="0">
                <a:solidFill>
                  <a:srgbClr val="002060"/>
                </a:solidFill>
                <a:latin typeface="Arial Narrow" panose="020B0606020202030204" pitchFamily="34" charset="0"/>
              </a:rPr>
              <a:t>1. Practice efficient irrigation</a:t>
            </a:r>
          </a:p>
          <a:p>
            <a:r>
              <a:rPr lang="en-US" dirty="0">
                <a:solidFill>
                  <a:srgbClr val="002060"/>
                </a:solidFill>
                <a:latin typeface="Arial Narrow" panose="020B0606020202030204" pitchFamily="34" charset="0"/>
              </a:rPr>
              <a:t>2. Water saving technology</a:t>
            </a:r>
          </a:p>
          <a:p>
            <a:r>
              <a:rPr lang="en-US" dirty="0">
                <a:solidFill>
                  <a:srgbClr val="002060"/>
                </a:solidFill>
                <a:latin typeface="Arial Narrow" panose="020B0606020202030204" pitchFamily="34" charset="0"/>
              </a:rPr>
              <a:t>3. Create public awareness </a:t>
            </a:r>
            <a:endParaRPr lang="en-GB"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559738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5F0A-4985-A45B-602C-4EDA85ABADD9}"/>
              </a:ext>
            </a:extLst>
          </p:cNvPr>
          <p:cNvSpPr>
            <a:spLocks noGrp="1"/>
          </p:cNvSpPr>
          <p:nvPr>
            <p:ph type="title"/>
          </p:nvPr>
        </p:nvSpPr>
        <p:spPr/>
        <p:txBody>
          <a:bodyPr>
            <a:normAutofit fontScale="90000"/>
          </a:bodyPr>
          <a:lstStyle/>
          <a:p>
            <a:r>
              <a:rPr lang="en-US" dirty="0">
                <a:latin typeface="Arial Narrow" panose="020B0606020202030204" pitchFamily="34" charset="0"/>
              </a:rPr>
              <a:t>Managing the available  water resources in a catchment </a:t>
            </a:r>
            <a:endParaRPr lang="en-GB"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5DAF4E1D-6699-8E22-D713-3D075830F75E}"/>
              </a:ext>
            </a:extLst>
          </p:cNvPr>
          <p:cNvSpPr>
            <a:spLocks noGrp="1"/>
          </p:cNvSpPr>
          <p:nvPr>
            <p:ph idx="1"/>
          </p:nvPr>
        </p:nvSpPr>
        <p:spPr/>
        <p:txBody>
          <a:bodyPr/>
          <a:lstStyle/>
          <a:p>
            <a:r>
              <a:rPr lang="en-US" dirty="0">
                <a:solidFill>
                  <a:srgbClr val="FF0066"/>
                </a:solidFill>
                <a:latin typeface="Arial Narrow" panose="020B0606020202030204" pitchFamily="34" charset="0"/>
              </a:rPr>
              <a:t>Water Efficiency</a:t>
            </a:r>
          </a:p>
          <a:p>
            <a:r>
              <a:rPr lang="en-US" dirty="0">
                <a:solidFill>
                  <a:srgbClr val="FF0066"/>
                </a:solidFill>
                <a:latin typeface="Arial Narrow" panose="020B0606020202030204" pitchFamily="34" charset="0"/>
              </a:rPr>
              <a:t> In our demand for water for various purposes, water we should  </a:t>
            </a:r>
          </a:p>
          <a:p>
            <a:r>
              <a:rPr lang="en-US" dirty="0">
                <a:solidFill>
                  <a:srgbClr val="FF0066"/>
                </a:solidFill>
                <a:latin typeface="Arial Narrow" panose="020B0606020202030204" pitchFamily="34" charset="0"/>
              </a:rPr>
              <a:t>1. re-use water</a:t>
            </a:r>
          </a:p>
          <a:p>
            <a:r>
              <a:rPr lang="en-US" dirty="0">
                <a:solidFill>
                  <a:srgbClr val="FF0066"/>
                </a:solidFill>
                <a:latin typeface="Arial Narrow" panose="020B0606020202030204" pitchFamily="34" charset="0"/>
              </a:rPr>
              <a:t>2. Harvest waters from rain</a:t>
            </a:r>
          </a:p>
          <a:p>
            <a:r>
              <a:rPr lang="en-US" dirty="0">
                <a:solidFill>
                  <a:srgbClr val="FF0066"/>
                </a:solidFill>
                <a:latin typeface="Arial Narrow" panose="020B0606020202030204" pitchFamily="34" charset="0"/>
              </a:rPr>
              <a:t>3. Be diligent to detect leakages underground</a:t>
            </a:r>
            <a:endParaRPr lang="en-GB" dirty="0">
              <a:solidFill>
                <a:srgbClr val="FF0066"/>
              </a:solidFill>
              <a:latin typeface="Arial Narrow" panose="020B0606020202030204" pitchFamily="34" charset="0"/>
            </a:endParaRPr>
          </a:p>
        </p:txBody>
      </p:sp>
    </p:spTree>
    <p:extLst>
      <p:ext uri="{BB962C8B-B14F-4D97-AF65-F5344CB8AC3E}">
        <p14:creationId xmlns:p14="http://schemas.microsoft.com/office/powerpoint/2010/main" val="107657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DCED-9658-57A4-0F5E-978963CA8DC2}"/>
              </a:ext>
            </a:extLst>
          </p:cNvPr>
          <p:cNvSpPr>
            <a:spLocks noGrp="1"/>
          </p:cNvSpPr>
          <p:nvPr>
            <p:ph type="title"/>
          </p:nvPr>
        </p:nvSpPr>
        <p:spPr/>
        <p:txBody>
          <a:bodyPr>
            <a:normAutofit fontScale="90000"/>
          </a:bodyPr>
          <a:lstStyle/>
          <a:p>
            <a:r>
              <a:rPr lang="en-US" dirty="0">
                <a:solidFill>
                  <a:srgbClr val="7030A0"/>
                </a:solidFill>
                <a:latin typeface="Arial Narrow" panose="020B0606020202030204" pitchFamily="34" charset="0"/>
              </a:rPr>
              <a:t>MANAGING THE AVAILABLE  WATER RESOURCES IN A CATCHMENT </a:t>
            </a:r>
            <a:endParaRPr lang="en-GB" dirty="0">
              <a:solidFill>
                <a:srgbClr val="7030A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D994EA33-C67C-A415-091C-3A8DA7B437D1}"/>
              </a:ext>
            </a:extLst>
          </p:cNvPr>
          <p:cNvSpPr>
            <a:spLocks noGrp="1"/>
          </p:cNvSpPr>
          <p:nvPr>
            <p:ph idx="1"/>
          </p:nvPr>
        </p:nvSpPr>
        <p:spPr/>
        <p:txBody>
          <a:bodyPr>
            <a:normAutofit fontScale="92500"/>
          </a:bodyPr>
          <a:lstStyle/>
          <a:p>
            <a:r>
              <a:rPr lang="en-US" dirty="0">
                <a:solidFill>
                  <a:srgbClr val="FF0066"/>
                </a:solidFill>
                <a:latin typeface="Arial Narrow" panose="020B0606020202030204" pitchFamily="34" charset="0"/>
              </a:rPr>
              <a:t>Flood Management and Drought Mitigation Strategies.</a:t>
            </a:r>
          </a:p>
          <a:p>
            <a:r>
              <a:rPr lang="en-US" dirty="0">
                <a:solidFill>
                  <a:srgbClr val="FF0066"/>
                </a:solidFill>
                <a:latin typeface="Arial Narrow" panose="020B0606020202030204" pitchFamily="34" charset="0"/>
              </a:rPr>
              <a:t> - This could be achieved through river channelization</a:t>
            </a:r>
          </a:p>
          <a:p>
            <a:r>
              <a:rPr lang="en-US" dirty="0">
                <a:solidFill>
                  <a:srgbClr val="FF0066"/>
                </a:solidFill>
                <a:latin typeface="Arial Narrow" panose="020B0606020202030204" pitchFamily="34" charset="0"/>
              </a:rPr>
              <a:t> - Flood plain zoning</a:t>
            </a:r>
          </a:p>
          <a:p>
            <a:r>
              <a:rPr lang="en-GB" dirty="0">
                <a:solidFill>
                  <a:srgbClr val="FF0066"/>
                </a:solidFill>
                <a:latin typeface="Arial Narrow" panose="020B0606020202030204" pitchFamily="34" charset="0"/>
              </a:rPr>
              <a:t> - Build flood control structures.</a:t>
            </a:r>
          </a:p>
          <a:p>
            <a:r>
              <a:rPr lang="en-GB" dirty="0">
                <a:solidFill>
                  <a:srgbClr val="FF0066"/>
                </a:solidFill>
                <a:latin typeface="Arial Narrow" panose="020B0606020202030204" pitchFamily="34" charset="0"/>
              </a:rPr>
              <a:t>Drought could be mitigated through</a:t>
            </a:r>
          </a:p>
          <a:p>
            <a:r>
              <a:rPr lang="en-GB" dirty="0">
                <a:solidFill>
                  <a:srgbClr val="FF0066"/>
                </a:solidFill>
                <a:latin typeface="Arial Narrow" panose="020B0606020202030204" pitchFamily="34" charset="0"/>
              </a:rPr>
              <a:t> - Water storage facilities</a:t>
            </a:r>
          </a:p>
          <a:p>
            <a:r>
              <a:rPr lang="en-GB" dirty="0">
                <a:solidFill>
                  <a:srgbClr val="FF0066"/>
                </a:solidFill>
                <a:latin typeface="Arial Narrow" panose="020B0606020202030204" pitchFamily="34" charset="0"/>
              </a:rPr>
              <a:t>- Groundwater recharge</a:t>
            </a:r>
          </a:p>
          <a:p>
            <a:r>
              <a:rPr lang="en-GB" dirty="0">
                <a:solidFill>
                  <a:srgbClr val="FF0066"/>
                </a:solidFill>
                <a:latin typeface="Arial Narrow" panose="020B0606020202030204" pitchFamily="34" charset="0"/>
              </a:rPr>
              <a:t>- Planting of drought resistant plants</a:t>
            </a:r>
            <a:endParaRPr lang="en-US" dirty="0">
              <a:solidFill>
                <a:srgbClr val="FF0066"/>
              </a:solidFill>
              <a:latin typeface="Arial Narrow" panose="020B0606020202030204" pitchFamily="34" charset="0"/>
            </a:endParaRPr>
          </a:p>
        </p:txBody>
      </p:sp>
    </p:spTree>
    <p:extLst>
      <p:ext uri="{BB962C8B-B14F-4D97-AF65-F5344CB8AC3E}">
        <p14:creationId xmlns:p14="http://schemas.microsoft.com/office/powerpoint/2010/main" val="4076173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5FC5-E707-9560-2A0A-2DB385DA305A}"/>
              </a:ext>
            </a:extLst>
          </p:cNvPr>
          <p:cNvSpPr>
            <a:spLocks noGrp="1"/>
          </p:cNvSpPr>
          <p:nvPr>
            <p:ph type="title"/>
          </p:nvPr>
        </p:nvSpPr>
        <p:spPr/>
        <p:txBody>
          <a:bodyPr/>
          <a:lstStyle/>
          <a:p>
            <a:r>
              <a:rPr lang="en-US" dirty="0">
                <a:solidFill>
                  <a:srgbClr val="990000"/>
                </a:solidFill>
                <a:latin typeface="Arial Narrow" panose="020B0606020202030204" pitchFamily="34" charset="0"/>
              </a:rPr>
              <a:t>CONCLUSION</a:t>
            </a:r>
            <a:endParaRPr lang="en-GB" dirty="0">
              <a:solidFill>
                <a:srgbClr val="99000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A0A30262-D384-1480-E25C-EF195561249E}"/>
              </a:ext>
            </a:extLst>
          </p:cNvPr>
          <p:cNvSpPr>
            <a:spLocks noGrp="1"/>
          </p:cNvSpPr>
          <p:nvPr>
            <p:ph idx="1"/>
          </p:nvPr>
        </p:nvSpPr>
        <p:spPr/>
        <p:txBody>
          <a:bodyPr>
            <a:normAutofit/>
          </a:bodyPr>
          <a:lstStyle/>
          <a:p>
            <a:pPr algn="just"/>
            <a:r>
              <a:rPr lang="en-US" i="1" dirty="0">
                <a:solidFill>
                  <a:srgbClr val="FF0000"/>
                </a:solidFill>
                <a:latin typeface="Arial Narrow" panose="020B0606020202030204" pitchFamily="34" charset="0"/>
              </a:rPr>
              <a:t> Everyday water is needed for various purposes, which is readily not available. The effect of climate change and population growth has compounded the problem. The World Bank spends billions of dollars in developing nations to provide these limited resources to communities to encourage healthy leaving and food sufficiency. There </a:t>
            </a:r>
            <a:r>
              <a:rPr lang="en-US" i="1">
                <a:solidFill>
                  <a:srgbClr val="FF0000"/>
                </a:solidFill>
                <a:latin typeface="Arial Narrow" panose="020B0606020202030204" pitchFamily="34" charset="0"/>
              </a:rPr>
              <a:t>is therefore </a:t>
            </a:r>
            <a:r>
              <a:rPr lang="en-US" i="1" dirty="0">
                <a:solidFill>
                  <a:srgbClr val="FF0000"/>
                </a:solidFill>
                <a:latin typeface="Arial Narrow" panose="020B0606020202030204" pitchFamily="34" charset="0"/>
              </a:rPr>
              <a:t>the need to practice efficient use of water to meet the need of the next generation</a:t>
            </a:r>
            <a:endParaRPr lang="en-GB"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30561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3C34-642B-30D3-158E-6E5D023C8C9A}"/>
              </a:ext>
            </a:extLst>
          </p:cNvPr>
          <p:cNvSpPr>
            <a:spLocks noGrp="1"/>
          </p:cNvSpPr>
          <p:nvPr>
            <p:ph type="title"/>
          </p:nvPr>
        </p:nvSpPr>
        <p:spPr>
          <a:xfrm>
            <a:off x="457199" y="5715000"/>
            <a:ext cx="8229600" cy="1143000"/>
          </a:xfrm>
        </p:spPr>
        <p:txBody>
          <a:bodyPr/>
          <a:lstStyle/>
          <a:p>
            <a:r>
              <a:rPr lang="en-US" dirty="0">
                <a:latin typeface="Arial Narrow" panose="020B0606020202030204" pitchFamily="34" charset="0"/>
              </a:rPr>
              <a:t>Fig 1: A typical catchment area</a:t>
            </a:r>
            <a:endParaRPr lang="en-GB" dirty="0">
              <a:latin typeface="Arial Narrow" panose="020B0606020202030204" pitchFamily="34" charset="0"/>
            </a:endParaRPr>
          </a:p>
        </p:txBody>
      </p:sp>
      <p:pic>
        <p:nvPicPr>
          <p:cNvPr id="1026" name="Picture 2" descr="The drainage basin: key features - Internet Geography">
            <a:extLst>
              <a:ext uri="{FF2B5EF4-FFF2-40B4-BE49-F238E27FC236}">
                <a16:creationId xmlns:a16="http://schemas.microsoft.com/office/drawing/2014/main" id="{ED0AA40B-6D35-A90F-CF79-8B4BEB1A838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8970" y="1052736"/>
            <a:ext cx="7046426" cy="507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8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BBDE-7133-6CC0-38FC-C83CFFD95A13}"/>
              </a:ext>
            </a:extLst>
          </p:cNvPr>
          <p:cNvSpPr>
            <a:spLocks noGrp="1"/>
          </p:cNvSpPr>
          <p:nvPr>
            <p:ph type="title"/>
          </p:nvPr>
        </p:nvSpPr>
        <p:spPr/>
        <p:txBody>
          <a:bodyPr>
            <a:normAutofit fontScale="90000"/>
          </a:bodyPr>
          <a:lstStyle/>
          <a:p>
            <a:r>
              <a:rPr lang="en-US" dirty="0">
                <a:solidFill>
                  <a:schemeClr val="tx2"/>
                </a:solidFill>
                <a:latin typeface="Arial Narrow" panose="020B0606020202030204" pitchFamily="34" charset="0"/>
              </a:rPr>
              <a:t>CHARACTERISTICS OF A TYPICAL CATCHMENT</a:t>
            </a:r>
            <a:endParaRPr lang="en-GB" dirty="0">
              <a:solidFill>
                <a:schemeClr val="tx2"/>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B1EB52ED-64DB-23BA-9869-900E142FBA0D}"/>
              </a:ext>
            </a:extLst>
          </p:cNvPr>
          <p:cNvSpPr>
            <a:spLocks noGrp="1"/>
          </p:cNvSpPr>
          <p:nvPr>
            <p:ph idx="1"/>
          </p:nvPr>
        </p:nvSpPr>
        <p:spPr/>
        <p:txBody>
          <a:bodyPr>
            <a:normAutofit fontScale="85000" lnSpcReduction="20000"/>
          </a:bodyPr>
          <a:lstStyle/>
          <a:p>
            <a:r>
              <a:rPr lang="en-US" dirty="0">
                <a:solidFill>
                  <a:srgbClr val="FF0000"/>
                </a:solidFill>
                <a:latin typeface="Arial Narrow" panose="020B0606020202030204" pitchFamily="34" charset="0"/>
              </a:rPr>
              <a:t>A typical catchment have the following characteristics</a:t>
            </a:r>
          </a:p>
          <a:p>
            <a:r>
              <a:rPr lang="en-US" dirty="0">
                <a:solidFill>
                  <a:srgbClr val="FF0000"/>
                </a:solidFill>
                <a:latin typeface="Arial Narrow" panose="020B0606020202030204" pitchFamily="34" charset="0"/>
              </a:rPr>
              <a:t>1. Size</a:t>
            </a:r>
          </a:p>
          <a:p>
            <a:r>
              <a:rPr lang="en-US" dirty="0">
                <a:solidFill>
                  <a:srgbClr val="FF0000"/>
                </a:solidFill>
                <a:latin typeface="Arial Narrow" panose="020B0606020202030204" pitchFamily="34" charset="0"/>
              </a:rPr>
              <a:t>2. Topography</a:t>
            </a:r>
          </a:p>
          <a:p>
            <a:r>
              <a:rPr lang="en-US" dirty="0">
                <a:solidFill>
                  <a:srgbClr val="FF0000"/>
                </a:solidFill>
                <a:latin typeface="Arial Narrow" panose="020B0606020202030204" pitchFamily="34" charset="0"/>
              </a:rPr>
              <a:t>3. Land use</a:t>
            </a:r>
          </a:p>
          <a:p>
            <a:r>
              <a:rPr lang="en-US" dirty="0">
                <a:solidFill>
                  <a:srgbClr val="FF0000"/>
                </a:solidFill>
                <a:latin typeface="Arial Narrow" panose="020B0606020202030204" pitchFamily="34" charset="0"/>
              </a:rPr>
              <a:t>4. Climate</a:t>
            </a:r>
          </a:p>
          <a:p>
            <a:r>
              <a:rPr lang="en-US" dirty="0">
                <a:solidFill>
                  <a:srgbClr val="FF0000"/>
                </a:solidFill>
                <a:latin typeface="Arial Narrow" panose="020B0606020202030204" pitchFamily="34" charset="0"/>
              </a:rPr>
              <a:t>5. Component of the Hydrological Cycle expressed as P = I + R + E</a:t>
            </a:r>
          </a:p>
          <a:p>
            <a:r>
              <a:rPr lang="en-US" dirty="0">
                <a:solidFill>
                  <a:srgbClr val="FF0000"/>
                </a:solidFill>
                <a:latin typeface="Arial Narrow" panose="020B0606020202030204" pitchFamily="34" charset="0"/>
              </a:rPr>
              <a:t>Where P = precipitation</a:t>
            </a:r>
          </a:p>
          <a:p>
            <a:r>
              <a:rPr lang="en-US" dirty="0">
                <a:solidFill>
                  <a:srgbClr val="FF0000"/>
                </a:solidFill>
                <a:latin typeface="Arial Narrow" panose="020B0606020202030204" pitchFamily="34" charset="0"/>
              </a:rPr>
              <a:t>              I = infiltration</a:t>
            </a:r>
          </a:p>
          <a:p>
            <a:r>
              <a:rPr lang="en-US" dirty="0">
                <a:solidFill>
                  <a:srgbClr val="FF0000"/>
                </a:solidFill>
                <a:latin typeface="Arial Narrow" panose="020B0606020202030204" pitchFamily="34" charset="0"/>
              </a:rPr>
              <a:t>              R = surface runoff</a:t>
            </a:r>
          </a:p>
          <a:p>
            <a:r>
              <a:rPr lang="en-US" dirty="0">
                <a:solidFill>
                  <a:srgbClr val="FF0000"/>
                </a:solidFill>
                <a:latin typeface="Arial Narrow" panose="020B0606020202030204" pitchFamily="34" charset="0"/>
              </a:rPr>
              <a:t>              E = evapotranspiration</a:t>
            </a:r>
          </a:p>
          <a:p>
            <a:endParaRPr lang="en-GB" dirty="0"/>
          </a:p>
        </p:txBody>
      </p:sp>
    </p:spTree>
    <p:extLst>
      <p:ext uri="{BB962C8B-B14F-4D97-AF65-F5344CB8AC3E}">
        <p14:creationId xmlns:p14="http://schemas.microsoft.com/office/powerpoint/2010/main" val="164604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3EAB-B845-8E63-69FF-06595A1C975C}"/>
              </a:ext>
            </a:extLst>
          </p:cNvPr>
          <p:cNvSpPr>
            <a:spLocks noGrp="1"/>
          </p:cNvSpPr>
          <p:nvPr>
            <p:ph type="title"/>
          </p:nvPr>
        </p:nvSpPr>
        <p:spPr/>
        <p:txBody>
          <a:bodyPr>
            <a:normAutofit fontScale="90000"/>
          </a:bodyPr>
          <a:lstStyle/>
          <a:p>
            <a:r>
              <a:rPr lang="en-US" dirty="0">
                <a:solidFill>
                  <a:srgbClr val="7030A0"/>
                </a:solidFill>
                <a:latin typeface="Arial Narrow" panose="020B0606020202030204" pitchFamily="34" charset="0"/>
              </a:rPr>
              <a:t>WATER RESOURCES IN A CATCHMENT</a:t>
            </a:r>
            <a:endParaRPr lang="en-GB" dirty="0">
              <a:solidFill>
                <a:srgbClr val="7030A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3D9CF3C3-B66C-C72D-D078-331558A576F0}"/>
              </a:ext>
            </a:extLst>
          </p:cNvPr>
          <p:cNvSpPr>
            <a:spLocks noGrp="1"/>
          </p:cNvSpPr>
          <p:nvPr>
            <p:ph idx="1"/>
          </p:nvPr>
        </p:nvSpPr>
        <p:spPr/>
        <p:txBody>
          <a:bodyPr/>
          <a:lstStyle/>
          <a:p>
            <a:pPr algn="just"/>
            <a:r>
              <a:rPr lang="en-US" dirty="0"/>
              <a:t>1.</a:t>
            </a:r>
            <a:r>
              <a:rPr lang="en-US" dirty="0">
                <a:solidFill>
                  <a:srgbClr val="C00000"/>
                </a:solidFill>
              </a:rPr>
              <a:t> </a:t>
            </a:r>
            <a:r>
              <a:rPr lang="en-US" dirty="0">
                <a:solidFill>
                  <a:srgbClr val="C00000"/>
                </a:solidFill>
                <a:latin typeface="Arial Narrow" panose="020B0606020202030204" pitchFamily="34" charset="0"/>
              </a:rPr>
              <a:t>Surface (rivers, streams, lakes, ponds)</a:t>
            </a:r>
          </a:p>
          <a:p>
            <a:pPr algn="just"/>
            <a:endParaRPr lang="en-US" dirty="0">
              <a:solidFill>
                <a:srgbClr val="C00000"/>
              </a:solidFill>
              <a:latin typeface="Arial Narrow" panose="020B0606020202030204" pitchFamily="34" charset="0"/>
            </a:endParaRPr>
          </a:p>
          <a:p>
            <a:pPr algn="just"/>
            <a:r>
              <a:rPr lang="en-US" dirty="0">
                <a:solidFill>
                  <a:srgbClr val="C00000"/>
                </a:solidFill>
                <a:latin typeface="Arial Narrow" panose="020B0606020202030204" pitchFamily="34" charset="0"/>
              </a:rPr>
              <a:t>2. Groundwater (this could be developed in the form of hand-dug wells, hand pumps, and boreholes)</a:t>
            </a:r>
          </a:p>
          <a:p>
            <a:pPr marL="0" indent="0" algn="just">
              <a:buNone/>
            </a:pPr>
            <a:endParaRPr lang="en-US" dirty="0">
              <a:solidFill>
                <a:srgbClr val="C00000"/>
              </a:solidFill>
              <a:latin typeface="Arial Narrow" panose="020B0606020202030204" pitchFamily="34" charset="0"/>
            </a:endParaRPr>
          </a:p>
          <a:p>
            <a:pPr algn="just"/>
            <a:r>
              <a:rPr lang="en-US" dirty="0">
                <a:solidFill>
                  <a:srgbClr val="C00000"/>
                </a:solidFill>
                <a:latin typeface="Arial Narrow" panose="020B0606020202030204" pitchFamily="34" charset="0"/>
              </a:rPr>
              <a:t>3. Rainwater Harvesting in some places</a:t>
            </a:r>
            <a:endParaRPr lang="en-GB"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5199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9180-A5D8-5F50-B823-552B5AEBF2A4}"/>
              </a:ext>
            </a:extLst>
          </p:cNvPr>
          <p:cNvSpPr>
            <a:spLocks noGrp="1"/>
          </p:cNvSpPr>
          <p:nvPr>
            <p:ph type="title"/>
          </p:nvPr>
        </p:nvSpPr>
        <p:spPr/>
        <p:txBody>
          <a:bodyPr/>
          <a:lstStyle/>
          <a:p>
            <a:r>
              <a:rPr lang="en-US" dirty="0">
                <a:solidFill>
                  <a:schemeClr val="tx2"/>
                </a:solidFill>
                <a:latin typeface="Arial Narrow" panose="020B0606020202030204" pitchFamily="34" charset="0"/>
              </a:rPr>
              <a:t>THE BIG QUESTION: </a:t>
            </a:r>
            <a:endParaRPr lang="en-GB" dirty="0">
              <a:solidFill>
                <a:schemeClr val="tx2"/>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06847FDC-B118-685F-BDB1-5117064C4979}"/>
              </a:ext>
            </a:extLst>
          </p:cNvPr>
          <p:cNvSpPr>
            <a:spLocks noGrp="1"/>
          </p:cNvSpPr>
          <p:nvPr>
            <p:ph idx="1"/>
          </p:nvPr>
        </p:nvSpPr>
        <p:spPr>
          <a:xfrm>
            <a:off x="251520" y="1600200"/>
            <a:ext cx="8435280" cy="4983161"/>
          </a:xfrm>
        </p:spPr>
        <p:txBody>
          <a:bodyPr/>
          <a:lstStyle/>
          <a:p>
            <a:r>
              <a:rPr lang="en-US" dirty="0">
                <a:solidFill>
                  <a:srgbClr val="FF0000"/>
                </a:solidFill>
                <a:latin typeface="Arial Narrow" panose="020B0606020202030204" pitchFamily="34" charset="0"/>
              </a:rPr>
              <a:t>Why is water not available?</a:t>
            </a:r>
          </a:p>
          <a:p>
            <a:r>
              <a:rPr lang="en-US" dirty="0">
                <a:solidFill>
                  <a:srgbClr val="FF0000"/>
                </a:solidFill>
                <a:latin typeface="Arial Narrow" panose="020B0606020202030204" pitchFamily="34" charset="0"/>
              </a:rPr>
              <a:t>1. Population growth</a:t>
            </a:r>
          </a:p>
          <a:p>
            <a:r>
              <a:rPr lang="en-US" dirty="0">
                <a:solidFill>
                  <a:srgbClr val="FF0000"/>
                </a:solidFill>
                <a:latin typeface="Arial Narrow" panose="020B0606020202030204" pitchFamily="34" charset="0"/>
              </a:rPr>
              <a:t>2. Climate change (rise in temperature, flooding, drought </a:t>
            </a:r>
            <a:r>
              <a:rPr lang="en-US" dirty="0" err="1">
                <a:solidFill>
                  <a:srgbClr val="FF0000"/>
                </a:solidFill>
                <a:latin typeface="Arial Narrow" panose="020B0606020202030204" pitchFamily="34" charset="0"/>
              </a:rPr>
              <a:t>etc</a:t>
            </a:r>
            <a:r>
              <a:rPr lang="en-US" dirty="0">
                <a:solidFill>
                  <a:srgbClr val="FF0000"/>
                </a:solidFill>
                <a:latin typeface="Arial Narrow" panose="020B0606020202030204" pitchFamily="34" charset="0"/>
              </a:rPr>
              <a:t>)</a:t>
            </a:r>
          </a:p>
          <a:p>
            <a:r>
              <a:rPr lang="en-US" dirty="0">
                <a:solidFill>
                  <a:srgbClr val="FF0000"/>
                </a:solidFill>
                <a:latin typeface="Arial Narrow" panose="020B0606020202030204" pitchFamily="34" charset="0"/>
              </a:rPr>
              <a:t>3. Competition.</a:t>
            </a:r>
          </a:p>
          <a:p>
            <a:r>
              <a:rPr lang="en-US" dirty="0">
                <a:solidFill>
                  <a:srgbClr val="FF0000"/>
                </a:solidFill>
                <a:latin typeface="Arial Narrow" panose="020B0606020202030204" pitchFamily="34" charset="0"/>
              </a:rPr>
              <a:t>These have affected availability and quality of water and the eco-system all over the world.</a:t>
            </a:r>
            <a:endParaRPr lang="en-GB"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7360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A5A3-2CCC-C1E9-85D0-8DBC1A3329E7}"/>
              </a:ext>
            </a:extLst>
          </p:cNvPr>
          <p:cNvSpPr>
            <a:spLocks noGrp="1"/>
          </p:cNvSpPr>
          <p:nvPr>
            <p:ph type="title"/>
          </p:nvPr>
        </p:nvSpPr>
        <p:spPr/>
        <p:txBody>
          <a:bodyPr/>
          <a:lstStyle/>
          <a:p>
            <a:r>
              <a:rPr lang="en-US" dirty="0">
                <a:solidFill>
                  <a:srgbClr val="00B050"/>
                </a:solidFill>
                <a:latin typeface="Arial Narrow" panose="020B0606020202030204" pitchFamily="34" charset="0"/>
              </a:rPr>
              <a:t>WATER DEMAND AND ALLOCATION</a:t>
            </a:r>
            <a:endParaRPr lang="en-GB" dirty="0">
              <a:solidFill>
                <a:srgbClr val="00B05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0090A3-F114-FAB8-46D1-A02877DA61AC}"/>
              </a:ext>
            </a:extLst>
          </p:cNvPr>
          <p:cNvSpPr>
            <a:spLocks noGrp="1"/>
          </p:cNvSpPr>
          <p:nvPr>
            <p:ph idx="1"/>
          </p:nvPr>
        </p:nvSpPr>
        <p:spPr/>
        <p:txBody>
          <a:bodyPr/>
          <a:lstStyle/>
          <a:p>
            <a:r>
              <a:rPr lang="en-US" dirty="0">
                <a:solidFill>
                  <a:srgbClr val="7030A0"/>
                </a:solidFill>
                <a:latin typeface="Arial Narrow" pitchFamily="34" charset="0"/>
              </a:rPr>
              <a:t>I. Domestic </a:t>
            </a:r>
          </a:p>
          <a:p>
            <a:r>
              <a:rPr lang="en-US" dirty="0">
                <a:solidFill>
                  <a:srgbClr val="7030A0"/>
                </a:solidFill>
                <a:latin typeface="Arial Narrow" pitchFamily="34" charset="0"/>
              </a:rPr>
              <a:t>II. Agricultural (irrigation and livestock)</a:t>
            </a:r>
          </a:p>
          <a:p>
            <a:r>
              <a:rPr lang="en-US" dirty="0">
                <a:solidFill>
                  <a:srgbClr val="7030A0"/>
                </a:solidFill>
                <a:latin typeface="Arial Narrow" pitchFamily="34" charset="0"/>
              </a:rPr>
              <a:t>III. Industrial</a:t>
            </a:r>
          </a:p>
          <a:p>
            <a:r>
              <a:rPr lang="en-US" dirty="0">
                <a:solidFill>
                  <a:srgbClr val="7030A0"/>
                </a:solidFill>
                <a:latin typeface="Arial Narrow" pitchFamily="34" charset="0"/>
              </a:rPr>
              <a:t>IV. Recreational</a:t>
            </a:r>
          </a:p>
          <a:p>
            <a:r>
              <a:rPr lang="en-US" dirty="0">
                <a:solidFill>
                  <a:srgbClr val="7030A0"/>
                </a:solidFill>
                <a:latin typeface="Arial Narrow" pitchFamily="34" charset="0"/>
              </a:rPr>
              <a:t>V. Mining </a:t>
            </a:r>
          </a:p>
          <a:p>
            <a:endParaRPr lang="en-GB" dirty="0"/>
          </a:p>
        </p:txBody>
      </p:sp>
    </p:spTree>
    <p:extLst>
      <p:ext uri="{BB962C8B-B14F-4D97-AF65-F5344CB8AC3E}">
        <p14:creationId xmlns:p14="http://schemas.microsoft.com/office/powerpoint/2010/main" val="47282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823E-7080-DEEF-264D-3F4A7561293D}"/>
              </a:ext>
            </a:extLst>
          </p:cNvPr>
          <p:cNvSpPr>
            <a:spLocks noGrp="1"/>
          </p:cNvSpPr>
          <p:nvPr>
            <p:ph type="title"/>
          </p:nvPr>
        </p:nvSpPr>
        <p:spPr>
          <a:xfrm>
            <a:off x="251520" y="274638"/>
            <a:ext cx="8784976" cy="1325562"/>
          </a:xfrm>
        </p:spPr>
        <p:txBody>
          <a:bodyPr>
            <a:noAutofit/>
          </a:bodyPr>
          <a:lstStyle/>
          <a:p>
            <a:r>
              <a:rPr lang="en-US" sz="3200" dirty="0">
                <a:solidFill>
                  <a:srgbClr val="00B050"/>
                </a:solidFill>
                <a:latin typeface="Arial Narrow" panose="020B0606020202030204" pitchFamily="34" charset="0"/>
              </a:rPr>
              <a:t>CRITICAL PARAMETERS IN THE MANAGEMENT OF WATER IN A TYPICAL CATCHMENT</a:t>
            </a:r>
            <a:endParaRPr lang="en-GB" sz="3200" dirty="0">
              <a:solidFill>
                <a:srgbClr val="00B050"/>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EEF100F2-F335-1740-76A7-FD9B83B4C139}"/>
              </a:ext>
            </a:extLst>
          </p:cNvPr>
          <p:cNvSpPr>
            <a:spLocks noGrp="1"/>
          </p:cNvSpPr>
          <p:nvPr>
            <p:ph idx="1"/>
          </p:nvPr>
        </p:nvSpPr>
        <p:spPr>
          <a:xfrm>
            <a:off x="107504" y="1600200"/>
            <a:ext cx="8928992" cy="4983162"/>
          </a:xfrm>
        </p:spPr>
        <p:txBody>
          <a:bodyPr>
            <a:normAutofit lnSpcReduction="10000"/>
          </a:bodyPr>
          <a:lstStyle/>
          <a:p>
            <a:r>
              <a:rPr lang="en-US" dirty="0">
                <a:solidFill>
                  <a:srgbClr val="002060"/>
                </a:solidFill>
                <a:latin typeface="Arial Narrow" panose="020B0606020202030204" pitchFamily="34" charset="0"/>
              </a:rPr>
              <a:t>Location and geography of the catchment or river basin</a:t>
            </a:r>
          </a:p>
          <a:p>
            <a:r>
              <a:rPr lang="en-US" dirty="0">
                <a:solidFill>
                  <a:srgbClr val="002060"/>
                </a:solidFill>
                <a:latin typeface="Arial Narrow" panose="020B0606020202030204" pitchFamily="34" charset="0"/>
              </a:rPr>
              <a:t>Drainage</a:t>
            </a:r>
          </a:p>
          <a:p>
            <a:r>
              <a:rPr lang="en-US" dirty="0">
                <a:solidFill>
                  <a:srgbClr val="002060"/>
                </a:solidFill>
                <a:latin typeface="Arial Narrow" panose="020B0606020202030204" pitchFamily="34" charset="0"/>
              </a:rPr>
              <a:t>Relief</a:t>
            </a:r>
          </a:p>
          <a:p>
            <a:r>
              <a:rPr lang="en-US" dirty="0">
                <a:solidFill>
                  <a:srgbClr val="002060"/>
                </a:solidFill>
                <a:latin typeface="Arial Narrow" panose="020B0606020202030204" pitchFamily="34" charset="0"/>
              </a:rPr>
              <a:t>Population and land use</a:t>
            </a:r>
          </a:p>
          <a:p>
            <a:r>
              <a:rPr lang="en-US" dirty="0">
                <a:solidFill>
                  <a:srgbClr val="002060"/>
                </a:solidFill>
                <a:latin typeface="Arial Narrow" panose="020B0606020202030204" pitchFamily="34" charset="0"/>
              </a:rPr>
              <a:t>Geology</a:t>
            </a:r>
          </a:p>
          <a:p>
            <a:r>
              <a:rPr lang="en-US" dirty="0">
                <a:solidFill>
                  <a:srgbClr val="002060"/>
                </a:solidFill>
                <a:latin typeface="Arial Narrow" panose="020B0606020202030204" pitchFamily="34" charset="0"/>
              </a:rPr>
              <a:t>Morphometry</a:t>
            </a:r>
          </a:p>
          <a:p>
            <a:r>
              <a:rPr lang="en-US" dirty="0">
                <a:solidFill>
                  <a:srgbClr val="002060"/>
                </a:solidFill>
                <a:latin typeface="Arial Narrow" panose="020B0606020202030204" pitchFamily="34" charset="0"/>
              </a:rPr>
              <a:t>Aquifer characteristics</a:t>
            </a:r>
          </a:p>
          <a:p>
            <a:r>
              <a:rPr lang="en-US" dirty="0">
                <a:solidFill>
                  <a:srgbClr val="002060"/>
                </a:solidFill>
                <a:latin typeface="Arial Narrow" panose="020B0606020202030204" pitchFamily="34" charset="0"/>
              </a:rPr>
              <a:t>Groundwater movement</a:t>
            </a:r>
          </a:p>
          <a:p>
            <a:r>
              <a:rPr lang="en-US" dirty="0">
                <a:solidFill>
                  <a:srgbClr val="002060"/>
                </a:solidFill>
                <a:latin typeface="Arial Narrow" panose="020B0606020202030204" pitchFamily="34" charset="0"/>
              </a:rPr>
              <a:t>Stream flow and discharges</a:t>
            </a:r>
          </a:p>
          <a:p>
            <a:endParaRPr lang="en-GB" dirty="0"/>
          </a:p>
        </p:txBody>
      </p:sp>
    </p:spTree>
    <p:extLst>
      <p:ext uri="{BB962C8B-B14F-4D97-AF65-F5344CB8AC3E}">
        <p14:creationId xmlns:p14="http://schemas.microsoft.com/office/powerpoint/2010/main" val="430965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2838</TotalTime>
  <Words>1826</Words>
  <Application>Microsoft Office PowerPoint</Application>
  <PresentationFormat>On-screen Show (4:3)</PresentationFormat>
  <Paragraphs>406</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Narrow</vt:lpstr>
      <vt:lpstr>Calibri</vt:lpstr>
      <vt:lpstr>Office Theme</vt:lpstr>
      <vt:lpstr>WATER RESOURCES MANAGEMENT IN  A TYPICAL CATCHMENT  </vt:lpstr>
      <vt:lpstr>Quotes</vt:lpstr>
      <vt:lpstr>INTRODUCTION</vt:lpstr>
      <vt:lpstr>Fig 1: A typical catchment area</vt:lpstr>
      <vt:lpstr>CHARACTERISTICS OF A TYPICAL CATCHMENT</vt:lpstr>
      <vt:lpstr>WATER RESOURCES IN A CATCHMENT</vt:lpstr>
      <vt:lpstr>THE BIG QUESTION: </vt:lpstr>
      <vt:lpstr>WATER DEMAND AND ALLOCATION</vt:lpstr>
      <vt:lpstr>CRITICAL PARAMETERS IN THE MANAGEMENT OF WATER IN A TYPICAL CATCHMENT</vt:lpstr>
      <vt:lpstr> MORPHOMETRIC ANALYSIS OF THE CATCHMENT OR DRAINAGE BASIN </vt:lpstr>
      <vt:lpstr>Fig 2: Stream order</vt:lpstr>
      <vt:lpstr>PowerPoint Presentation</vt:lpstr>
      <vt:lpstr>PowerPoint Presentation</vt:lpstr>
      <vt:lpstr>AQUIFER CHARACTERISTICS</vt:lpstr>
      <vt:lpstr>GROUNDWATER MOVEMENT</vt:lpstr>
      <vt:lpstr>STREAM FLOW AND DISCHARGES</vt:lpstr>
      <vt:lpstr>WATER BUDGET</vt:lpstr>
      <vt:lpstr>DETERMINATION OF QUALITY OF WATER</vt:lpstr>
      <vt:lpstr> LABORATORY ANALYSIS OF WATER SAMPLES:</vt:lpstr>
      <vt:lpstr>MODELLING OF SOME PARAMETERS CRITICAL FOR WATER QUALITY</vt:lpstr>
      <vt:lpstr>CASE STUDY OF WATER QUALITY FOR LANGTANG, PLATEAU STATE</vt:lpstr>
      <vt:lpstr>PowerPoint Presentation</vt:lpstr>
      <vt:lpstr>PowerPoint Presentation</vt:lpstr>
      <vt:lpstr>PowerPoint Presentation</vt:lpstr>
      <vt:lpstr>Table 1: Microbiological Content of Water Sources in Langtang</vt:lpstr>
      <vt:lpstr>Field Parameters of Water Sources</vt:lpstr>
      <vt:lpstr>Chemical Prameters (Anions – ppm) of Waters in some of the Sources</vt:lpstr>
      <vt:lpstr>Major Cations (ppm) in some water sources in Langtang.</vt:lpstr>
      <vt:lpstr>Concentration of Trace Elements (ppm) in some water sources in Langtang</vt:lpstr>
      <vt:lpstr>Requirements for Irrigation Waters in Langtang</vt:lpstr>
      <vt:lpstr> MANAGING THE AVAILABLE  WATER RESOURCES IN A CATCHMENT </vt:lpstr>
      <vt:lpstr>Managing the available  water resources in a catchment </vt:lpstr>
      <vt:lpstr>MANAGING THE AVAILABLE  WATER RESOURCES IN A CATCHMENT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NIGERIAN EROSION AND WATERSHED MANAGEMENT PLAN IN PLATEAU AND KOGI STATE, NORTHCENTRAL NIGERIA</dc:title>
  <dc:creator>Anna</dc:creator>
  <cp:lastModifiedBy>Usman</cp:lastModifiedBy>
  <cp:revision>179</cp:revision>
  <dcterms:created xsi:type="dcterms:W3CDTF">2023-06-27T16:11:12Z</dcterms:created>
  <dcterms:modified xsi:type="dcterms:W3CDTF">2023-07-12T05:53:00Z</dcterms:modified>
</cp:coreProperties>
</file>